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320" r:id="rId2"/>
    <p:sldId id="60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8FDB9-D0D2-40E7-AE3C-C462D78503EF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591D3-4F55-49C1-A201-3E018A07E4D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6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dirty="0" err="1"/>
              <a:t>constists</a:t>
            </a:r>
            <a:r>
              <a:rPr lang="en-US" dirty="0"/>
              <a:t> of 6 prefab </a:t>
            </a:r>
            <a:r>
              <a:rPr lang="en-US" dirty="0" err="1"/>
              <a:t>boxframes</a:t>
            </a:r>
            <a:r>
              <a:rPr lang="en-US" dirty="0"/>
              <a:t> with equipment. </a:t>
            </a:r>
          </a:p>
          <a:p>
            <a:r>
              <a:rPr lang="en-US" dirty="0"/>
              <a:t>Full FAT of the building in the factory (all </a:t>
            </a:r>
            <a:r>
              <a:rPr lang="en-US" dirty="0" err="1"/>
              <a:t>boxframes</a:t>
            </a:r>
            <a:r>
              <a:rPr lang="en-US" dirty="0"/>
              <a:t> without panels yet)</a:t>
            </a:r>
          </a:p>
          <a:p>
            <a:r>
              <a:rPr lang="en-US" dirty="0"/>
              <a:t>Short building time </a:t>
            </a:r>
            <a:r>
              <a:rPr lang="en-US" dirty="0">
                <a:solidFill>
                  <a:srgbClr val="FF0000"/>
                </a:solidFill>
              </a:rPr>
              <a:t>(how much)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91D3-4F55-49C1-A201-3E018A07E4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4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87624-30D2-4556-BAC6-CF8BA76FB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8BCC16-A3DC-4BD4-BE96-A3A4AA317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496D63-E754-4E03-A90A-0DE8E61B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973476-A501-4F34-8DBE-AB113DF9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571B6D-C1A2-4C2E-B35C-8BDD7183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3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B1B24-A53A-4C12-91BD-7C261125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509CCC-0FBF-4D20-B5D8-ED1407632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5DC3AC-B40E-4F9F-ABF7-13F50BD4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BBE31A-AD5C-4AB6-AE22-B0B94B25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6AF812-8B5C-44B7-AA55-30F84B08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33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56047B5-59D2-4B3F-9E82-65BBA858E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D14B04-96DC-4006-9AA4-1B09E5E57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B70861-CA63-4FE8-9809-627EF2E4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DDBD1E-A526-4554-920C-E23D7BF2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C42F1E-F104-4108-B5C2-4E27693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5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EF6084-95C5-4550-8985-6BF69358A86C}"/>
              </a:ext>
            </a:extLst>
          </p:cNvPr>
          <p:cNvSpPr/>
          <p:nvPr userDrawn="1"/>
        </p:nvSpPr>
        <p:spPr>
          <a:xfrm>
            <a:off x="-1538" y="6543772"/>
            <a:ext cx="12197525" cy="314227"/>
          </a:xfrm>
          <a:prstGeom prst="rect">
            <a:avLst/>
          </a:prstGeom>
          <a:solidFill>
            <a:srgbClr val="FFC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87532-A59B-46AF-B23F-5EC6E709D5BC}"/>
              </a:ext>
            </a:extLst>
          </p:cNvPr>
          <p:cNvSpPr/>
          <p:nvPr userDrawn="1"/>
        </p:nvSpPr>
        <p:spPr>
          <a:xfrm>
            <a:off x="-1538" y="0"/>
            <a:ext cx="12197525" cy="171450"/>
          </a:xfrm>
          <a:prstGeom prst="rect">
            <a:avLst/>
          </a:prstGeom>
          <a:solidFill>
            <a:srgbClr val="FFC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EE980A4-FEAF-4BA6-9776-A4DE758A66A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36100" y="6523864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911FC9-F91A-4E93-B73C-7523BA676AD9}" type="slidenum">
              <a:rPr lang="nl-NL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‹nr.›</a:t>
            </a:fld>
            <a:endParaRPr lang="nl-NL" altLang="en-US" sz="1200" dirty="0">
              <a:solidFill>
                <a:srgbClr val="898989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48FD1A8-7ABB-4A25-BBA9-3F68377F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29" y="362951"/>
            <a:ext cx="85867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E0B2E1-A655-48CB-9DE3-9CEF3D8E3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29" y="1830878"/>
            <a:ext cx="9402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9C8EC-8568-49E7-B8BB-8CD866407EE8}"/>
              </a:ext>
            </a:extLst>
          </p:cNvPr>
          <p:cNvSpPr txBox="1"/>
          <p:nvPr userDrawn="1"/>
        </p:nvSpPr>
        <p:spPr>
          <a:xfrm>
            <a:off x="1284514" y="6534750"/>
            <a:ext cx="8354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Nijhuis Saur Industries  |  Sustainable Water Use, Energy and Resource Recovery </a:t>
            </a:r>
          </a:p>
        </p:txBody>
      </p:sp>
    </p:spTree>
    <p:extLst>
      <p:ext uri="{BB962C8B-B14F-4D97-AF65-F5344CB8AC3E}">
        <p14:creationId xmlns:p14="http://schemas.microsoft.com/office/powerpoint/2010/main" val="355769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8B291-0B06-4308-960F-D363186E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DC7F1-6548-48C4-9710-E18C0C95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8D9A89-7731-401A-ABF1-30E64E78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EE301B-770B-4DBF-A5B5-915553FD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0704DA-CC19-4F38-8823-8BD9F1F5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3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C05CA-96CF-46C8-A88B-0AC118E3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4090D0-CF6F-4929-AF21-B1376AA6D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6F59C7-9588-48EE-9045-9290376D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80E0B8-80C1-4202-A8A4-C6751432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C9E6E1-43B8-43CA-89A7-5C3F266E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95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779BE-5F4F-4C2A-9685-67DD0EA4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ABAA7D-CE65-4396-AB3C-9718A2F13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F3DE34-0150-4023-8238-2283145BB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65B4D2-1044-44B2-A898-C09EF2BB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D99A02-0FEE-42F8-B4BF-0E3879B2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EAAE3-DD2F-4956-A6A4-F2F39066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3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7883E-A3A2-4AD8-94D9-932E56FC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4346AC-1BD5-436C-94CE-105314478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D04FAC-AA17-4A57-A35A-C6A59F158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029A20-0917-4E5F-8EFA-7883DCC09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844DA5-9AC6-445D-B118-D7BEC4FD8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4034D0-9B15-4F79-9D1D-F6EEAE0D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1BE891-4ADC-45F0-BE5B-6AC77F5E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37DF8E-F572-4157-8CE9-F2AC3D1C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5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A7236-3DC7-40B3-80FB-39C1D457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104E27-19B2-43D2-869A-B245F363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4B24270-E0D7-45F9-A636-B9C5C8EF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8577BC-1A01-42A4-8F6B-31671653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0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5A6932-3107-4FA8-B63F-57575DF1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344492-2F69-42FB-9AFF-62677761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CEB5F3-8503-4BC5-AA57-69522866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7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23B76-DB81-48E2-A5B8-23A726AD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B6298A-C3C5-44B0-8E29-737874C6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CB6402-CCA4-4E6F-8922-BF5C2768B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217CB0-1BC8-40A3-A94F-EB197758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C2A90D-B4B8-401E-8B7B-5134CF7F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CE553C-53D8-4E25-8489-AFBB74EC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15E69-6B59-41E2-869F-8674474F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B0FF63A-6CD6-4255-9153-8440CA478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5C18B5-A4B5-4CF8-A6F6-505790DC4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80974E-D25F-43DD-8281-589CF9C5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9D46C1-8137-4005-AE74-6EE83C08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E8BABC-AF94-4B11-A3FE-D8BDC1F7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32DE48-6046-4A30-A7D6-0D3C2DBB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CDBE3D-FF70-400A-95AF-4506E2C3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79646F-F1B6-4B2C-8544-5558B4CCC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5136-BDDD-46E2-A39F-C5C46128C96B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903E2D-D0A3-4ACF-9263-D7DE20908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70F508-7E3E-46D3-A36D-8DCD3792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19B6-89AD-43D5-B521-0E6170881A0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7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3FC3324-1BDD-4AAC-9D26-E0D87A1F5ECB}"/>
              </a:ext>
            </a:extLst>
          </p:cNvPr>
          <p:cNvSpPr txBox="1">
            <a:spLocks/>
          </p:cNvSpPr>
          <p:nvPr/>
        </p:nvSpPr>
        <p:spPr>
          <a:xfrm>
            <a:off x="1404729" y="441030"/>
            <a:ext cx="9996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b="1" dirty="0">
                <a:solidFill>
                  <a:prstClr val="black"/>
                </a:solidFill>
              </a:rPr>
              <a:t>HDSR –  </a:t>
            </a:r>
            <a:r>
              <a:rPr lang="en-US" b="1" dirty="0">
                <a:solidFill>
                  <a:prstClr val="black"/>
                </a:solidFill>
              </a:rPr>
              <a:t>| </a:t>
            </a:r>
            <a:r>
              <a:rPr lang="en-US" dirty="0">
                <a:solidFill>
                  <a:prstClr val="black"/>
                </a:solidFill>
              </a:rPr>
              <a:t>The Netherlands</a:t>
            </a:r>
            <a:endParaRPr lang="nl-NL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nl-NL" sz="2800" dirty="0">
                <a:solidFill>
                  <a:prstClr val="black"/>
                </a:solidFill>
              </a:rPr>
              <a:t>WWTP Houten</a:t>
            </a:r>
            <a:endParaRPr lang="en-US" sz="2800" dirty="0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2F297B6D-AEFF-4909-98D5-C9BDC54CF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t="13593" r="28072" b="22977"/>
          <a:stretch/>
        </p:blipFill>
        <p:spPr>
          <a:xfrm>
            <a:off x="8569780" y="3925104"/>
            <a:ext cx="3419920" cy="2614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ECCC1-6580-442A-9C29-EDE6F629E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6" t="28159" r="37143" b="26398"/>
          <a:stretch/>
        </p:blipFill>
        <p:spPr>
          <a:xfrm>
            <a:off x="4999587" y="1688553"/>
            <a:ext cx="4216562" cy="2805891"/>
          </a:xfrm>
          <a:prstGeom prst="rect">
            <a:avLst/>
          </a:prstGeom>
        </p:spPr>
      </p:pic>
      <p:pic>
        <p:nvPicPr>
          <p:cNvPr id="8" name="Picture 7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19286A58-87FA-40AE-A8F5-A885D4A6D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98" y="1766593"/>
            <a:ext cx="3161129" cy="2322633"/>
          </a:xfrm>
          <a:prstGeom prst="rect">
            <a:avLst/>
          </a:prstGeom>
        </p:spPr>
      </p:pic>
      <p:pic>
        <p:nvPicPr>
          <p:cNvPr id="10" name="Picture 9" descr="A picture containing indoor, engine, steam, old&#10;&#10;Description automatically generated">
            <a:extLst>
              <a:ext uri="{FF2B5EF4-FFF2-40B4-BE49-F238E27FC236}">
                <a16:creationId xmlns:a16="http://schemas.microsoft.com/office/drawing/2014/main" id="{9B797F7B-447A-4718-B038-2F03657B9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3" y="4108781"/>
            <a:ext cx="4290721" cy="24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3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1C070-2DFE-4B34-A413-97BAE95C8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1" t="31338" r="2211" b="33334"/>
          <a:stretch/>
        </p:blipFill>
        <p:spPr>
          <a:xfrm>
            <a:off x="4558062" y="1317552"/>
            <a:ext cx="7633938" cy="25341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CF0D8E-557D-40BE-9681-54D8C2CA3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r="2758" b="22670"/>
          <a:stretch/>
        </p:blipFill>
        <p:spPr bwMode="auto">
          <a:xfrm>
            <a:off x="0" y="112414"/>
            <a:ext cx="4353886" cy="378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2555B4-FFD0-4AD6-ADC5-915B6E7BC2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4251"/>
          <a:stretch/>
        </p:blipFill>
        <p:spPr>
          <a:xfrm>
            <a:off x="0" y="3627095"/>
            <a:ext cx="5612235" cy="2938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689BB1-4239-4987-87E2-EBC76EFF1578}"/>
              </a:ext>
            </a:extLst>
          </p:cNvPr>
          <p:cNvSpPr/>
          <p:nvPr/>
        </p:nvSpPr>
        <p:spPr>
          <a:xfrm>
            <a:off x="5788404" y="4155280"/>
            <a:ext cx="6403596" cy="2270688"/>
          </a:xfrm>
          <a:prstGeom prst="rect">
            <a:avLst/>
          </a:prstGeom>
          <a:solidFill>
            <a:srgbClr val="FFC70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D4D782-1656-4B79-BFC0-7944BEDDFC75}"/>
              </a:ext>
            </a:extLst>
          </p:cNvPr>
          <p:cNvSpPr/>
          <p:nvPr/>
        </p:nvSpPr>
        <p:spPr>
          <a:xfrm>
            <a:off x="-58723" y="0"/>
            <a:ext cx="6524569" cy="747486"/>
          </a:xfrm>
          <a:prstGeom prst="rect">
            <a:avLst/>
          </a:prstGeom>
          <a:solidFill>
            <a:srgbClr val="FFC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nl-NL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nl-NL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A97A7F-0E53-41F7-A95C-80D54B664F6F}"/>
              </a:ext>
            </a:extLst>
          </p:cNvPr>
          <p:cNvSpPr/>
          <p:nvPr/>
        </p:nvSpPr>
        <p:spPr>
          <a:xfrm>
            <a:off x="4353136" y="744365"/>
            <a:ext cx="2112710" cy="420913"/>
          </a:xfrm>
          <a:prstGeom prst="rect">
            <a:avLst/>
          </a:prstGeom>
          <a:solidFill>
            <a:srgbClr val="00000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nl-N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17">
            <a:extLst>
              <a:ext uri="{FF2B5EF4-FFF2-40B4-BE49-F238E27FC236}">
                <a16:creationId xmlns:a16="http://schemas.microsoft.com/office/drawing/2014/main" id="{5DBF6BB0-5397-45B1-9C67-BC59EB73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04" y="3918917"/>
            <a:ext cx="6473480" cy="264687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nl-NL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Installation </a:t>
            </a:r>
            <a:r>
              <a:rPr lang="nl-NL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nl-NL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residue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discharge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sewer</a:t>
            </a:r>
            <a:endParaRPr lang="nl-NL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Design Flow: 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ax. 85 m3/day, 24 hrs/day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Technology: </a:t>
            </a:r>
            <a:r>
              <a:rPr lang="nl-NL" alt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Curved</a:t>
            </a:r>
            <a:r>
              <a:rPr lang="nl-NL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screen, </a:t>
            </a:r>
            <a:r>
              <a:rPr lang="nl-NL" alt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nl-NL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tank, MicroOxi Technology </a:t>
            </a:r>
            <a:endParaRPr lang="nl-NL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360 gr/</a:t>
            </a:r>
            <a:r>
              <a:rPr lang="nl-NL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nl-NL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system (</a:t>
            </a:r>
            <a:r>
              <a:rPr lang="nl-NL" alt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nl-NL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Modular design 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CO2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lang="nl-NL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nl-NL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FAT 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nl-NL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nl-NL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simultaneous</a:t>
            </a:r>
            <a:endParaRPr lang="nl-NL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nl-NL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Realisation</a:t>
            </a:r>
            <a:r>
              <a:rPr lang="nl-N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A905EA-3C63-442D-A04D-7FF61417E7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846" y="322976"/>
            <a:ext cx="6670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608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12210</TotalTime>
  <Words>124</Words>
  <Application>Microsoft Office PowerPoint</Application>
  <PresentationFormat>Breedbeeld</PresentationFormat>
  <Paragraphs>17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technology or product</dc:title>
  <dc:creator>Maarten van Dongen</dc:creator>
  <cp:lastModifiedBy>Marlies Verhoeven</cp:lastModifiedBy>
  <cp:revision>40</cp:revision>
  <cp:lastPrinted>2021-01-19T09:27:12Z</cp:lastPrinted>
  <dcterms:created xsi:type="dcterms:W3CDTF">2021-01-05T14:28:33Z</dcterms:created>
  <dcterms:modified xsi:type="dcterms:W3CDTF">2021-10-01T09:59:41Z</dcterms:modified>
</cp:coreProperties>
</file>