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sldIdLst>
    <p:sldId id="261" r:id="rId6"/>
    <p:sldId id="267" r:id="rId7"/>
    <p:sldId id="264" r:id="rId8"/>
    <p:sldId id="265" r:id="rId9"/>
    <p:sldId id="266" r:id="rId10"/>
    <p:sldId id="263" r:id="rId11"/>
    <p:sldId id="268" r:id="rId12"/>
    <p:sldId id="273" r:id="rId13"/>
    <p:sldId id="270" r:id="rId14"/>
    <p:sldId id="271" r:id="rId15"/>
    <p:sldId id="272" r:id="rId16"/>
    <p:sldId id="274" r:id="rId17"/>
    <p:sldId id="275" r:id="rId18"/>
    <p:sldId id="269" r:id="rId19"/>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3">
          <p15:clr>
            <a:srgbClr val="A4A3A4"/>
          </p15:clr>
        </p15:guide>
        <p15:guide id="2" pos="28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wert, Robert" initials="HR" lastIdx="1" clrIdx="0">
    <p:extLst>
      <p:ext uri="{19B8F6BF-5375-455C-9EA6-DF929625EA0E}">
        <p15:presenceInfo xmlns:p15="http://schemas.microsoft.com/office/powerpoint/2012/main" userId="S-1-5-21-2025429265-1801674531-725345543-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90D0"/>
    <a:srgbClr val="0092C8"/>
    <a:srgbClr val="0086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91"/>
  </p:normalViewPr>
  <p:slideViewPr>
    <p:cSldViewPr snapToGrid="0" snapToObjects="1" showGuides="1">
      <p:cViewPr varScale="1">
        <p:scale>
          <a:sx n="141" d="100"/>
          <a:sy n="141" d="100"/>
        </p:scale>
        <p:origin x="126" y="186"/>
      </p:cViewPr>
      <p:guideLst>
        <p:guide orient="horz" pos="1583"/>
        <p:guide pos="284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C938A-8BEF-4389-98F8-5C3D7C85DE27}" type="datetimeFigureOut">
              <a:rPr lang="nl-NL" smtClean="0"/>
              <a:t>23-6-2020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CE218-0B83-487C-B49C-BE816074EEB4}" type="slidenum">
              <a:rPr lang="nl-NL" smtClean="0"/>
              <a:t>‹nr.›</a:t>
            </a:fld>
            <a:endParaRPr lang="nl-NL"/>
          </a:p>
        </p:txBody>
      </p:sp>
    </p:spTree>
    <p:extLst>
      <p:ext uri="{BB962C8B-B14F-4D97-AF65-F5344CB8AC3E}">
        <p14:creationId xmlns:p14="http://schemas.microsoft.com/office/powerpoint/2010/main" val="257744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CA019D-ABE5-4486-B13A-64ED7A1FA38D}" type="slidenum">
              <a:rPr lang="nl-NL" smtClean="0"/>
              <a:t>2</a:t>
            </a:fld>
            <a:endParaRPr lang="nl-NL"/>
          </a:p>
        </p:txBody>
      </p:sp>
    </p:spTree>
    <p:extLst>
      <p:ext uri="{BB962C8B-B14F-4D97-AF65-F5344CB8AC3E}">
        <p14:creationId xmlns:p14="http://schemas.microsoft.com/office/powerpoint/2010/main" val="357222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met beeld">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stretch>
            <a:fillRect/>
          </a:stretch>
        </p:blipFill>
        <p:spPr>
          <a:xfrm>
            <a:off x="0" y="2997200"/>
            <a:ext cx="9144000" cy="2146300"/>
          </a:xfrm>
          <a:prstGeom prst="rect">
            <a:avLst/>
          </a:prstGeom>
        </p:spPr>
      </p:pic>
      <p:sp>
        <p:nvSpPr>
          <p:cNvPr id="2" name="Titel 1"/>
          <p:cNvSpPr>
            <a:spLocks noGrp="1"/>
          </p:cNvSpPr>
          <p:nvPr>
            <p:ph type="ctrTitle"/>
          </p:nvPr>
        </p:nvSpPr>
        <p:spPr>
          <a:xfrm>
            <a:off x="2520950" y="3405700"/>
            <a:ext cx="6400800" cy="767838"/>
          </a:xfrm>
        </p:spPr>
        <p:txBody>
          <a:bodyPr anchor="t">
            <a:normAutofit/>
          </a:bodyPr>
          <a:lstStyle>
            <a:lvl1pPr algn="l">
              <a:defRPr sz="2800" b="1" i="0">
                <a:solidFill>
                  <a:schemeClr val="bg1"/>
                </a:solidFill>
                <a:latin typeface="Verdana" charset="0"/>
                <a:ea typeface="Verdana" charset="0"/>
                <a:cs typeface="Verdana" charset="0"/>
              </a:defRPr>
            </a:lvl1pPr>
          </a:lstStyle>
          <a:p>
            <a:r>
              <a:rPr lang="nl-NL"/>
              <a:t>Klik om de stijl te bewerken</a:t>
            </a:r>
            <a:endParaRPr lang="nl-NL" dirty="0"/>
          </a:p>
        </p:txBody>
      </p:sp>
      <p:sp>
        <p:nvSpPr>
          <p:cNvPr id="3" name="Subtitel 2"/>
          <p:cNvSpPr>
            <a:spLocks noGrp="1"/>
          </p:cNvSpPr>
          <p:nvPr>
            <p:ph type="subTitle" idx="1"/>
          </p:nvPr>
        </p:nvSpPr>
        <p:spPr>
          <a:xfrm>
            <a:off x="2520950" y="3879850"/>
            <a:ext cx="6400800" cy="596900"/>
          </a:xfrm>
        </p:spPr>
        <p:txBody>
          <a:bodyPr>
            <a:normAutofit/>
          </a:bodyPr>
          <a:lstStyle>
            <a:lvl1pPr marL="0" indent="0" algn="l">
              <a:buNone/>
              <a:defRPr sz="1600">
                <a:solidFill>
                  <a:schemeClr val="bg1"/>
                </a:solidFill>
                <a:latin typeface="Verdana" charset="0"/>
                <a:ea typeface="Verdana" charset="0"/>
                <a:cs typeface="Verdan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pic>
        <p:nvPicPr>
          <p:cNvPr id="9" name="Afbeelding 8"/>
          <p:cNvPicPr>
            <a:picLocks noChangeAspect="1"/>
          </p:cNvPicPr>
          <p:nvPr userDrawn="1"/>
        </p:nvPicPr>
        <p:blipFill>
          <a:blip r:embed="rId3"/>
          <a:stretch>
            <a:fillRect/>
          </a:stretch>
        </p:blipFill>
        <p:spPr>
          <a:xfrm>
            <a:off x="626534" y="3405700"/>
            <a:ext cx="1016000" cy="1536700"/>
          </a:xfrm>
          <a:prstGeom prst="rect">
            <a:avLst/>
          </a:prstGeom>
        </p:spPr>
      </p:pic>
      <p:sp>
        <p:nvSpPr>
          <p:cNvPr id="10" name="Tijdelijke aanduiding voor afbeelding 2"/>
          <p:cNvSpPr>
            <a:spLocks noGrp="1"/>
          </p:cNvSpPr>
          <p:nvPr>
            <p:ph type="pic" idx="10" hasCustomPrompt="1"/>
          </p:nvPr>
        </p:nvSpPr>
        <p:spPr>
          <a:xfrm>
            <a:off x="0" y="-11649"/>
            <a:ext cx="9144000" cy="3307300"/>
          </a:xfrm>
        </p:spPr>
        <p:txBody>
          <a:bodyPr lIns="720000" tIns="720000" rIns="360000" bIns="4680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b="0" i="0" dirty="0">
                <a:solidFill>
                  <a:srgbClr val="1F497D"/>
                </a:solidFill>
                <a:effectLst/>
                <a:latin typeface="Verdana" charset="0"/>
              </a:rPr>
              <a:t>Klik op het pictogram hieronder om een beeldvullende afbeelding in te voegen</a:t>
            </a:r>
            <a:endParaRPr lang="nl-NL" dirty="0"/>
          </a:p>
        </p:txBody>
      </p:sp>
    </p:spTree>
    <p:extLst>
      <p:ext uri="{BB962C8B-B14F-4D97-AF65-F5344CB8AC3E}">
        <p14:creationId xmlns:p14="http://schemas.microsoft.com/office/powerpoint/2010/main" val="99682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1000"/>
            <a:ext cx="9158653" cy="952500"/>
          </a:xfrm>
          <a:prstGeom prst="rect">
            <a:avLst/>
          </a:prstGeom>
        </p:spPr>
      </p:pic>
      <p:sp>
        <p:nvSpPr>
          <p:cNvPr id="2" name="Titel 1"/>
          <p:cNvSpPr>
            <a:spLocks noGrp="1"/>
          </p:cNvSpPr>
          <p:nvPr>
            <p:ph type="title"/>
          </p:nvPr>
        </p:nvSpPr>
        <p:spPr>
          <a:xfrm>
            <a:off x="742950" y="304799"/>
            <a:ext cx="8134350" cy="758429"/>
          </a:xfrm>
        </p:spPr>
        <p:txBody>
          <a:bodyPr lIns="0" anchor="b" anchorCtr="0">
            <a:normAutofit/>
          </a:bodyPr>
          <a:lstStyle>
            <a:lvl1pPr algn="l">
              <a:defRPr sz="2800">
                <a:solidFill>
                  <a:srgbClr val="0092C8"/>
                </a:solidFill>
                <a:latin typeface="Verdana" charset="0"/>
                <a:ea typeface="Verdana" charset="0"/>
                <a:cs typeface="Verdana" charset="0"/>
              </a:defRPr>
            </a:lvl1pPr>
          </a:lstStyle>
          <a:p>
            <a:r>
              <a:rPr lang="nl-NL"/>
              <a:t>Klik om de stijl te bewerken</a:t>
            </a:r>
            <a:endParaRPr lang="nl-NL" dirty="0"/>
          </a:p>
        </p:txBody>
      </p:sp>
      <p:sp>
        <p:nvSpPr>
          <p:cNvPr id="3" name="Tijdelijke aanduiding voor inhoud 2"/>
          <p:cNvSpPr>
            <a:spLocks noGrp="1"/>
          </p:cNvSpPr>
          <p:nvPr>
            <p:ph idx="1" hasCustomPrompt="1"/>
          </p:nvPr>
        </p:nvSpPr>
        <p:spPr>
          <a:xfrm>
            <a:off x="742950" y="1187451"/>
            <a:ext cx="8134350" cy="3394472"/>
          </a:xfrm>
        </p:spPr>
        <p:txBody>
          <a:bodyPr lIns="0"/>
          <a:lstStyle>
            <a:lvl1pPr marL="0" indent="0">
              <a:buFontTx/>
              <a:buNone/>
              <a:defRPr sz="2000">
                <a:latin typeface="Verdana" charset="0"/>
                <a:ea typeface="Verdana" charset="0"/>
                <a:cs typeface="Verdana" charset="0"/>
              </a:defRPr>
            </a:lvl1pPr>
            <a:lvl2pPr marL="457200" indent="0">
              <a:buFontTx/>
              <a:buNone/>
              <a:defRPr sz="2000">
                <a:latin typeface="Verdana" charset="0"/>
                <a:ea typeface="Verdana" charset="0"/>
                <a:cs typeface="Verdana" charset="0"/>
              </a:defRPr>
            </a:lvl2pPr>
            <a:lvl3pPr marL="914400" indent="0">
              <a:buFontTx/>
              <a:buNone/>
              <a:defRPr sz="2000">
                <a:latin typeface="Verdana" charset="0"/>
                <a:ea typeface="Verdana" charset="0"/>
                <a:cs typeface="Verdana" charset="0"/>
              </a:defRPr>
            </a:lvl3pPr>
            <a:lvl4pPr marL="1371600" indent="0">
              <a:buFontTx/>
              <a:buNone/>
              <a:defRPr sz="1800">
                <a:latin typeface="Verdana" charset="0"/>
                <a:ea typeface="Verdana" charset="0"/>
                <a:cs typeface="Verdana" charset="0"/>
              </a:defRPr>
            </a:lvl4pPr>
            <a:lvl5pPr>
              <a:defRPr sz="1800">
                <a:latin typeface="Verdana" charset="0"/>
                <a:ea typeface="Verdana" charset="0"/>
                <a:cs typeface="Verdana" charset="0"/>
              </a:defRPr>
            </a:lvl5pPr>
          </a:lstStyle>
          <a:p>
            <a:pPr lvl="0"/>
            <a:r>
              <a:rPr lang="nl-NL" dirty="0"/>
              <a:t>Klik om de tekststijl van het model te bewerken</a:t>
            </a:r>
          </a:p>
        </p:txBody>
      </p:sp>
      <p:sp>
        <p:nvSpPr>
          <p:cNvPr id="4" name="Tijdelijke aanduiding voor datum 3"/>
          <p:cNvSpPr>
            <a:spLocks noGrp="1"/>
          </p:cNvSpPr>
          <p:nvPr>
            <p:ph type="dt" sz="half" idx="10"/>
          </p:nvPr>
        </p:nvSpPr>
        <p:spPr/>
        <p:txBody>
          <a:bodyPr/>
          <a:lstStyle>
            <a:lvl1pPr>
              <a:defRPr>
                <a:solidFill>
                  <a:schemeClr val="bg1"/>
                </a:solidFill>
              </a:defRPr>
            </a:lvl1pPr>
          </a:lstStyle>
          <a:p>
            <a:endParaRPr lang="nl-NL" dirty="0"/>
          </a:p>
        </p:txBody>
      </p:sp>
      <p:pic>
        <p:nvPicPr>
          <p:cNvPr id="8" name="Afbeelding 7"/>
          <p:cNvPicPr>
            <a:picLocks noChangeAspect="1"/>
          </p:cNvPicPr>
          <p:nvPr userDrawn="1"/>
        </p:nvPicPr>
        <p:blipFill>
          <a:blip r:embed="rId3"/>
          <a:stretch>
            <a:fillRect/>
          </a:stretch>
        </p:blipFill>
        <p:spPr>
          <a:xfrm>
            <a:off x="7550150" y="4400550"/>
            <a:ext cx="1422400" cy="711200"/>
          </a:xfrm>
          <a:prstGeom prst="rect">
            <a:avLst/>
          </a:prstGeom>
        </p:spPr>
      </p:pic>
    </p:spTree>
    <p:extLst>
      <p:ext uri="{BB962C8B-B14F-4D97-AF65-F5344CB8AC3E}">
        <p14:creationId xmlns:p14="http://schemas.microsoft.com/office/powerpoint/2010/main" val="33579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beeld">
    <p:spTree>
      <p:nvGrpSpPr>
        <p:cNvPr id="1" name=""/>
        <p:cNvGrpSpPr/>
        <p:nvPr/>
      </p:nvGrpSpPr>
      <p:grpSpPr>
        <a:xfrm>
          <a:off x="0" y="0"/>
          <a:ext cx="0" cy="0"/>
          <a:chOff x="0" y="0"/>
          <a:chExt cx="0" cy="0"/>
        </a:xfrm>
      </p:grpSpPr>
      <p:sp>
        <p:nvSpPr>
          <p:cNvPr id="9" name="Tijdelijke aanduiding voor afbeelding 2"/>
          <p:cNvSpPr>
            <a:spLocks noGrp="1"/>
          </p:cNvSpPr>
          <p:nvPr>
            <p:ph type="pic" idx="11" hasCustomPrompt="1"/>
          </p:nvPr>
        </p:nvSpPr>
        <p:spPr>
          <a:xfrm>
            <a:off x="0" y="0"/>
            <a:ext cx="9144000" cy="4508500"/>
          </a:xfrm>
        </p:spPr>
        <p:txBody>
          <a:bodyPr lIns="720000" tIns="720000" rIns="360000" bIns="46800" anchor="ctr" anchorCtr="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b="0" i="0" dirty="0">
                <a:solidFill>
                  <a:srgbClr val="1F497D"/>
                </a:solidFill>
                <a:effectLst/>
                <a:latin typeface="Verdana" charset="0"/>
              </a:rPr>
              <a:t>Klik op het pictogram hieronder om een beeldvullende afbeelding in te voegen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1000"/>
            <a:ext cx="9158653" cy="952500"/>
          </a:xfrm>
          <a:prstGeom prst="rect">
            <a:avLst/>
          </a:prstGeom>
        </p:spPr>
      </p:pic>
      <p:sp>
        <p:nvSpPr>
          <p:cNvPr id="2" name="Titel 1"/>
          <p:cNvSpPr>
            <a:spLocks noGrp="1"/>
          </p:cNvSpPr>
          <p:nvPr>
            <p:ph type="title"/>
          </p:nvPr>
        </p:nvSpPr>
        <p:spPr>
          <a:xfrm>
            <a:off x="742950" y="304799"/>
            <a:ext cx="8134350" cy="758429"/>
          </a:xfrm>
        </p:spPr>
        <p:txBody>
          <a:bodyPr lIns="0" anchor="b" anchorCtr="0">
            <a:normAutofit/>
          </a:bodyPr>
          <a:lstStyle>
            <a:lvl1pPr algn="l">
              <a:defRPr sz="2800">
                <a:solidFill>
                  <a:srgbClr val="0092C8"/>
                </a:solidFill>
                <a:latin typeface="Verdana" charset="0"/>
                <a:ea typeface="Verdana" charset="0"/>
                <a:cs typeface="Verdana" charset="0"/>
              </a:defRPr>
            </a:lvl1pPr>
          </a:lstStyle>
          <a:p>
            <a:r>
              <a:rPr lang="nl-NL"/>
              <a:t>Klik om de stijl te bewerken</a:t>
            </a:r>
            <a:endParaRPr lang="nl-NL" dirty="0"/>
          </a:p>
        </p:txBody>
      </p:sp>
      <p:sp>
        <p:nvSpPr>
          <p:cNvPr id="4" name="Tijdelijke aanduiding voor datum 3"/>
          <p:cNvSpPr>
            <a:spLocks noGrp="1"/>
          </p:cNvSpPr>
          <p:nvPr>
            <p:ph type="dt" sz="half" idx="10"/>
          </p:nvPr>
        </p:nvSpPr>
        <p:spPr/>
        <p:txBody>
          <a:bodyPr/>
          <a:lstStyle>
            <a:lvl1pPr>
              <a:defRPr>
                <a:solidFill>
                  <a:schemeClr val="bg1"/>
                </a:solidFill>
              </a:defRPr>
            </a:lvl1pPr>
          </a:lstStyle>
          <a:p>
            <a:endParaRPr lang="nl-NL" dirty="0"/>
          </a:p>
        </p:txBody>
      </p:sp>
      <p:pic>
        <p:nvPicPr>
          <p:cNvPr id="8" name="Afbeelding 7"/>
          <p:cNvPicPr>
            <a:picLocks noChangeAspect="1"/>
          </p:cNvPicPr>
          <p:nvPr userDrawn="1"/>
        </p:nvPicPr>
        <p:blipFill>
          <a:blip r:embed="rId3"/>
          <a:stretch>
            <a:fillRect/>
          </a:stretch>
        </p:blipFill>
        <p:spPr>
          <a:xfrm>
            <a:off x="7550150" y="4400550"/>
            <a:ext cx="1422400" cy="711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AD97C67-9CCE-FD46-AF4E-7F898D1CC1A7}" type="datetimeFigureOut">
              <a:rPr lang="nl-NL" smtClean="0"/>
              <a:t>23-6-2020</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E4B4E5-50F1-9741-88A7-F607175FCDB7}" type="slidenum">
              <a:rPr lang="nl-NL" smtClean="0"/>
              <a:t>‹nr.›</a:t>
            </a:fld>
            <a:endParaRPr lang="nl-NL"/>
          </a:p>
        </p:txBody>
      </p:sp>
    </p:spTree>
    <p:extLst>
      <p:ext uri="{BB962C8B-B14F-4D97-AF65-F5344CB8AC3E}">
        <p14:creationId xmlns:p14="http://schemas.microsoft.com/office/powerpoint/2010/main" val="3969566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eren 4"/>
          <p:cNvGrpSpPr/>
          <p:nvPr/>
        </p:nvGrpSpPr>
        <p:grpSpPr>
          <a:xfrm>
            <a:off x="0" y="2997200"/>
            <a:ext cx="9144000" cy="2146300"/>
            <a:chOff x="0" y="2997200"/>
            <a:chExt cx="9144000" cy="2146300"/>
          </a:xfrm>
        </p:grpSpPr>
        <p:pic>
          <p:nvPicPr>
            <p:cNvPr id="6" name="Afbeelding 5"/>
            <p:cNvPicPr>
              <a:picLocks noChangeAspect="1"/>
            </p:cNvPicPr>
            <p:nvPr/>
          </p:nvPicPr>
          <p:blipFill>
            <a:blip r:embed="rId2"/>
            <a:stretch>
              <a:fillRect/>
            </a:stretch>
          </p:blipFill>
          <p:spPr>
            <a:xfrm>
              <a:off x="0" y="2997200"/>
              <a:ext cx="9144000" cy="2146300"/>
            </a:xfrm>
            <a:prstGeom prst="rect">
              <a:avLst/>
            </a:prstGeom>
          </p:spPr>
        </p:pic>
        <p:pic>
          <p:nvPicPr>
            <p:cNvPr id="7" name="Afbeelding 6"/>
            <p:cNvPicPr>
              <a:picLocks noChangeAspect="1"/>
            </p:cNvPicPr>
            <p:nvPr/>
          </p:nvPicPr>
          <p:blipFill>
            <a:blip r:embed="rId3"/>
            <a:stretch>
              <a:fillRect/>
            </a:stretch>
          </p:blipFill>
          <p:spPr>
            <a:xfrm>
              <a:off x="626534" y="3405700"/>
              <a:ext cx="1016000" cy="1536700"/>
            </a:xfrm>
            <a:prstGeom prst="rect">
              <a:avLst/>
            </a:prstGeom>
          </p:spPr>
        </p:pic>
      </p:grpSp>
      <p:sp>
        <p:nvSpPr>
          <p:cNvPr id="8" name="Titel 1"/>
          <p:cNvSpPr>
            <a:spLocks noGrp="1"/>
          </p:cNvSpPr>
          <p:nvPr>
            <p:ph type="ctrTitle"/>
          </p:nvPr>
        </p:nvSpPr>
        <p:spPr>
          <a:xfrm>
            <a:off x="2529714" y="3405700"/>
            <a:ext cx="6163436" cy="1102519"/>
          </a:xfrm>
        </p:spPr>
        <p:txBody>
          <a:bodyPr>
            <a:normAutofit fontScale="90000"/>
          </a:bodyPr>
          <a:lstStyle/>
          <a:p>
            <a:pPr algn="l"/>
            <a:r>
              <a:rPr lang="nl-NL" sz="2800" b="1" dirty="0">
                <a:solidFill>
                  <a:srgbClr val="FFFFFF"/>
                </a:solidFill>
                <a:latin typeface="Verdana"/>
                <a:cs typeface="Verdana"/>
              </a:rPr>
              <a:t>Digitaal postkanaal</a:t>
            </a:r>
            <a:br>
              <a:rPr lang="nl-NL" sz="2800" b="1" dirty="0">
                <a:solidFill>
                  <a:srgbClr val="FFFFFF"/>
                </a:solidFill>
                <a:latin typeface="Verdana"/>
                <a:cs typeface="Verdana"/>
              </a:rPr>
            </a:br>
            <a:r>
              <a:rPr lang="nl-NL" sz="2000" b="0" dirty="0">
                <a:solidFill>
                  <a:srgbClr val="FFFFFF"/>
                </a:solidFill>
                <a:latin typeface="Verdana"/>
                <a:cs typeface="Verdana"/>
              </a:rPr>
              <a:t>Zoektocht naar een generieke klantbenadering</a:t>
            </a:r>
            <a:br>
              <a:rPr lang="nl-NL" sz="2000" b="0" dirty="0">
                <a:solidFill>
                  <a:srgbClr val="FFFFFF"/>
                </a:solidFill>
                <a:latin typeface="Verdana"/>
                <a:cs typeface="Verdana"/>
              </a:rPr>
            </a:br>
            <a:r>
              <a:rPr lang="nl-NL" sz="2000" b="0" dirty="0">
                <a:solidFill>
                  <a:srgbClr val="FFFFFF"/>
                </a:solidFill>
                <a:latin typeface="Verdana"/>
                <a:cs typeface="Verdana"/>
              </a:rPr>
              <a:t>(Initiële versie)</a:t>
            </a:r>
          </a:p>
        </p:txBody>
      </p:sp>
      <p:sp>
        <p:nvSpPr>
          <p:cNvPr id="9" name="Subtitel 2"/>
          <p:cNvSpPr>
            <a:spLocks noGrp="1"/>
          </p:cNvSpPr>
          <p:nvPr>
            <p:ph type="subTitle" idx="1"/>
          </p:nvPr>
        </p:nvSpPr>
        <p:spPr>
          <a:xfrm>
            <a:off x="2529714" y="4685188"/>
            <a:ext cx="6400800" cy="458312"/>
          </a:xfrm>
        </p:spPr>
        <p:txBody>
          <a:bodyPr>
            <a:normAutofit fontScale="77500" lnSpcReduction="20000"/>
          </a:bodyPr>
          <a:lstStyle/>
          <a:p>
            <a:pPr algn="r"/>
            <a:r>
              <a:rPr lang="nl-NL" sz="1600" dirty="0">
                <a:solidFill>
                  <a:schemeClr val="bg1"/>
                </a:solidFill>
                <a:latin typeface="Verdana"/>
                <a:cs typeface="Verdana"/>
              </a:rPr>
              <a:t>Robert Hauwert</a:t>
            </a:r>
          </a:p>
          <a:p>
            <a:pPr algn="r"/>
            <a:r>
              <a:rPr lang="nl-NL" sz="1600" dirty="0">
                <a:solidFill>
                  <a:schemeClr val="bg1"/>
                </a:solidFill>
                <a:latin typeface="Verdana"/>
                <a:cs typeface="Verdana"/>
              </a:rPr>
              <a:t>Themagroep dienstverlening: 2 juli 2020</a:t>
            </a:r>
          </a:p>
        </p:txBody>
      </p:sp>
      <p:grpSp>
        <p:nvGrpSpPr>
          <p:cNvPr id="12" name="Groep 11"/>
          <p:cNvGrpSpPr/>
          <p:nvPr/>
        </p:nvGrpSpPr>
        <p:grpSpPr>
          <a:xfrm>
            <a:off x="-27920" y="-90740"/>
            <a:ext cx="9144000" cy="4512214"/>
            <a:chOff x="-27920" y="-90740"/>
            <a:chExt cx="9144000" cy="4512214"/>
          </a:xfrm>
        </p:grpSpPr>
        <p:pic>
          <p:nvPicPr>
            <p:cNvPr id="3" name="Afbeelding 2"/>
            <p:cNvPicPr>
              <a:picLocks noChangeAspect="1"/>
            </p:cNvPicPr>
            <p:nvPr/>
          </p:nvPicPr>
          <p:blipFill>
            <a:blip r:embed="rId4">
              <a:extLst>
                <a:ext uri="{BEBA8EAE-BF5A-486C-A8C5-ECC9F3942E4B}">
                  <a14:imgProps xmlns:a14="http://schemas.microsoft.com/office/drawing/2010/main">
                    <a14:imgLayer r:embed="rId5">
                      <a14:imgEffect>
                        <a14:backgroundRemoval t="6276" b="89819" l="2753" r="95664">
                          <a14:foregroundMark x1="2753" y1="7671" x2="32829" y2="61925"/>
                          <a14:foregroundMark x1="67447" y1="64156" x2="95664" y2="6276"/>
                          <a14:foregroundMark x1="35375" y1="64575" x2="64487" y2="7392"/>
                          <a14:backgroundMark x1="33792" y1="9205" x2="34136" y2="60948"/>
                          <a14:backgroundMark x1="65933" y1="9066" x2="66345" y2="61088"/>
                        </a14:backgroundRemoval>
                      </a14:imgEffect>
                    </a14:imgLayer>
                  </a14:imgProps>
                </a:ext>
              </a:extLst>
            </a:blip>
            <a:stretch>
              <a:fillRect/>
            </a:stretch>
          </p:blipFill>
          <p:spPr>
            <a:xfrm>
              <a:off x="-27920" y="-90740"/>
              <a:ext cx="9144000" cy="4512214"/>
            </a:xfrm>
            <a:prstGeom prst="rect">
              <a:avLst/>
            </a:prstGeom>
            <a:noFill/>
            <a:ln>
              <a:noFill/>
            </a:ln>
            <a:effectLst/>
          </p:spPr>
        </p:pic>
        <p:sp>
          <p:nvSpPr>
            <p:cNvPr id="14" name="Rechthoek 13"/>
            <p:cNvSpPr/>
            <p:nvPr/>
          </p:nvSpPr>
          <p:spPr>
            <a:xfrm>
              <a:off x="6086015" y="192861"/>
              <a:ext cx="2767476" cy="2654187"/>
            </a:xfrm>
            <a:prstGeom prst="rect">
              <a:avLst/>
            </a:prstGeom>
            <a:noFill/>
            <a:ln w="1270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Rechthoek 15"/>
            <p:cNvSpPr/>
            <p:nvPr/>
          </p:nvSpPr>
          <p:spPr>
            <a:xfrm>
              <a:off x="3144158" y="186116"/>
              <a:ext cx="2767476" cy="2654187"/>
            </a:xfrm>
            <a:prstGeom prst="rect">
              <a:avLst/>
            </a:prstGeom>
            <a:noFill/>
            <a:ln w="1270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Rechthoek 16"/>
            <p:cNvSpPr/>
            <p:nvPr/>
          </p:nvSpPr>
          <p:spPr>
            <a:xfrm>
              <a:off x="206749" y="186115"/>
              <a:ext cx="2767476" cy="2654187"/>
            </a:xfrm>
            <a:prstGeom prst="rect">
              <a:avLst/>
            </a:prstGeom>
            <a:noFill/>
            <a:ln w="1270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07594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Digitaal postkanaal (input management)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0"/>
            <a:ext cx="9158653" cy="952500"/>
          </a:xfrm>
          <a:prstGeom prst="rect">
            <a:avLst/>
          </a:prstGeom>
        </p:spPr>
      </p:pic>
      <p:pic>
        <p:nvPicPr>
          <p:cNvPr id="5" name="Afbeelding 4">
            <a:hlinkClick r:id="rId3" action="ppaction://hlinksldjump"/>
          </p:cNvPr>
          <p:cNvPicPr>
            <a:picLocks noChangeAspect="1"/>
          </p:cNvPicPr>
          <p:nvPr/>
        </p:nvPicPr>
        <p:blipFill>
          <a:blip r:embed="rId4"/>
          <a:stretch>
            <a:fillRect/>
          </a:stretch>
        </p:blipFill>
        <p:spPr>
          <a:xfrm>
            <a:off x="7550150" y="4400550"/>
            <a:ext cx="1422400" cy="711200"/>
          </a:xfrm>
          <a:prstGeom prst="rect">
            <a:avLst/>
          </a:prstGeom>
        </p:spPr>
      </p:pic>
      <p:sp>
        <p:nvSpPr>
          <p:cNvPr id="25" name="Tekstvak 24"/>
          <p:cNvSpPr txBox="1"/>
          <p:nvPr/>
        </p:nvSpPr>
        <p:spPr>
          <a:xfrm>
            <a:off x="894522" y="1172817"/>
            <a:ext cx="7982777" cy="3000821"/>
          </a:xfrm>
          <a:prstGeom prst="rect">
            <a:avLst/>
          </a:prstGeom>
          <a:noFill/>
        </p:spPr>
        <p:txBody>
          <a:bodyPr wrap="square" rtlCol="0">
            <a:spAutoFit/>
          </a:bodyPr>
          <a:lstStyle/>
          <a:p>
            <a:pPr>
              <a:lnSpc>
                <a:spcPct val="150000"/>
              </a:lnSpc>
            </a:pPr>
            <a:r>
              <a:rPr lang="nl-NL" dirty="0">
                <a:solidFill>
                  <a:srgbClr val="0092C8"/>
                </a:solidFill>
              </a:rPr>
              <a:t>Doelstelling:</a:t>
            </a:r>
            <a:r>
              <a:rPr lang="nl-NL" dirty="0"/>
              <a:t> Realiseren van generiek klantcontact met inwoners en ondernemers ongeacht kanaalvoorkeur. Alle inkomende berichten worden automatisch efficiënt verwerkt en zelfstandig toegewezen aan de bedrijfsprocessen.</a:t>
            </a:r>
          </a:p>
          <a:p>
            <a:pPr>
              <a:lnSpc>
                <a:spcPct val="150000"/>
              </a:lnSpc>
            </a:pPr>
            <a:r>
              <a:rPr lang="nl-NL" dirty="0">
                <a:solidFill>
                  <a:srgbClr val="0086C7"/>
                </a:solidFill>
              </a:rPr>
              <a:t>Domein: </a:t>
            </a:r>
            <a:r>
              <a:rPr lang="nl-NL" dirty="0"/>
              <a:t>Bedrijfsvoering; belastingen, vergunningen, grondzaken, schouw</a:t>
            </a:r>
          </a:p>
          <a:p>
            <a:pPr>
              <a:lnSpc>
                <a:spcPct val="150000"/>
              </a:lnSpc>
            </a:pPr>
            <a:endParaRPr lang="nl-NL" dirty="0">
              <a:solidFill>
                <a:srgbClr val="0086C7"/>
              </a:solidFill>
            </a:endParaRPr>
          </a:p>
          <a:p>
            <a:pPr>
              <a:lnSpc>
                <a:spcPct val="150000"/>
              </a:lnSpc>
            </a:pPr>
            <a:r>
              <a:rPr lang="nl-NL" dirty="0">
                <a:solidFill>
                  <a:srgbClr val="0086C7"/>
                </a:solidFill>
              </a:rPr>
              <a:t>Score:</a:t>
            </a:r>
            <a:r>
              <a:rPr lang="nl-NL" dirty="0"/>
              <a:t> Wet          Dienstverlening           Organisatiedoelen           Reputatiewaarde</a:t>
            </a:r>
          </a:p>
          <a:p>
            <a:pPr>
              <a:lnSpc>
                <a:spcPct val="150000"/>
              </a:lnSpc>
            </a:pPr>
            <a:endParaRPr lang="nl-NL" dirty="0"/>
          </a:p>
        </p:txBody>
      </p:sp>
      <p:sp>
        <p:nvSpPr>
          <p:cNvPr id="26" name="Ovaal 25"/>
          <p:cNvSpPr/>
          <p:nvPr/>
        </p:nvSpPr>
        <p:spPr>
          <a:xfrm>
            <a:off x="2020955"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7" name="Ovaal 26"/>
          <p:cNvSpPr/>
          <p:nvPr/>
        </p:nvSpPr>
        <p:spPr>
          <a:xfrm>
            <a:off x="2170042"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8" name="Ovaal 27"/>
          <p:cNvSpPr/>
          <p:nvPr/>
        </p:nvSpPr>
        <p:spPr>
          <a:xfrm>
            <a:off x="2319129"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Ovaal 28"/>
          <p:cNvSpPr/>
          <p:nvPr/>
        </p:nvSpPr>
        <p:spPr>
          <a:xfrm>
            <a:off x="4014441"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Ovaal 29"/>
          <p:cNvSpPr/>
          <p:nvPr/>
        </p:nvSpPr>
        <p:spPr>
          <a:xfrm>
            <a:off x="4163528"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Ovaal 30"/>
          <p:cNvSpPr/>
          <p:nvPr/>
        </p:nvSpPr>
        <p:spPr>
          <a:xfrm>
            <a:off x="4312615"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Ovaal 31"/>
          <p:cNvSpPr/>
          <p:nvPr/>
        </p:nvSpPr>
        <p:spPr>
          <a:xfrm>
            <a:off x="6277593"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3" name="Ovaal 32"/>
          <p:cNvSpPr/>
          <p:nvPr/>
        </p:nvSpPr>
        <p:spPr>
          <a:xfrm>
            <a:off x="6426680"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4" name="Ovaal 33"/>
          <p:cNvSpPr/>
          <p:nvPr/>
        </p:nvSpPr>
        <p:spPr>
          <a:xfrm>
            <a:off x="6575767"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5" name="Ovaal 34"/>
          <p:cNvSpPr/>
          <p:nvPr/>
        </p:nvSpPr>
        <p:spPr>
          <a:xfrm>
            <a:off x="8437908"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6" name="Ovaal 35"/>
          <p:cNvSpPr/>
          <p:nvPr/>
        </p:nvSpPr>
        <p:spPr>
          <a:xfrm>
            <a:off x="8586995"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7" name="Ovaal 36"/>
          <p:cNvSpPr/>
          <p:nvPr/>
        </p:nvSpPr>
        <p:spPr>
          <a:xfrm>
            <a:off x="8736082"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Rechthoekig bijschrift 1"/>
          <p:cNvSpPr/>
          <p:nvPr/>
        </p:nvSpPr>
        <p:spPr>
          <a:xfrm>
            <a:off x="329126" y="80118"/>
            <a:ext cx="5000625" cy="2886075"/>
          </a:xfrm>
          <a:prstGeom prst="wedgeRectCallout">
            <a:avLst/>
          </a:prstGeom>
          <a:solidFill>
            <a:srgbClr val="0B90D0"/>
          </a:solidFill>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Wet Digitale Overheid; Wet GDI; </a:t>
            </a:r>
            <a:br>
              <a:rPr lang="nl-NL" sz="1400" dirty="0"/>
            </a:br>
            <a:endParaRPr lang="nl-NL" sz="1400" dirty="0"/>
          </a:p>
          <a:p>
            <a:r>
              <a:rPr lang="nl-NL" sz="1400" dirty="0"/>
              <a:t>Om invulling te geven aan het </a:t>
            </a:r>
            <a:r>
              <a:rPr lang="nl-NL" sz="1400" dirty="0" err="1"/>
              <a:t>Rijksbrede</a:t>
            </a:r>
            <a:r>
              <a:rPr lang="nl-NL" sz="1400" dirty="0"/>
              <a:t> programma van de Digitale Overheid, zijn wetten gepasseerd en afspraken van kracht. Maar er zijn ook innovaties waar we als waterschappen zelf de regie op hebben. Die we oppakken omdat we daarmee invulling geven aan een maatschappelijke behoefte, of omdat we er voordeel mee kunnen halen in kwalitatieve of financiële zin. Door enkel te focussen op “wat moet” lopen we het risico kansen voor verbinding en verbetering te missen.</a:t>
            </a:r>
          </a:p>
          <a:p>
            <a:r>
              <a:rPr lang="nl-NL" sz="1400" dirty="0"/>
              <a:t>Alles “wat moet” betreft huidige of aanstaande wet- en regelgeving en behoort zodoende tot de baseline voor de basis op orde.</a:t>
            </a:r>
          </a:p>
        </p:txBody>
      </p:sp>
      <p:sp>
        <p:nvSpPr>
          <p:cNvPr id="19" name="Rechthoekig bijschrift 18"/>
          <p:cNvSpPr/>
          <p:nvPr/>
        </p:nvSpPr>
        <p:spPr>
          <a:xfrm>
            <a:off x="1721914" y="80118"/>
            <a:ext cx="5000625" cy="2886075"/>
          </a:xfrm>
          <a:prstGeom prst="wedgeRectCallout">
            <a:avLst/>
          </a:prstGeom>
          <a:solidFill>
            <a:srgbClr val="0B90D0"/>
          </a:solidFill>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Basis op orde:</a:t>
            </a:r>
          </a:p>
          <a:p>
            <a:endParaRPr lang="nl-NL" sz="1400" dirty="0"/>
          </a:p>
          <a:p>
            <a:pPr marL="285750" indent="-285750">
              <a:buFont typeface="Arial" panose="020B0604020202020204" pitchFamily="34" charset="0"/>
              <a:buChar char="•"/>
            </a:pPr>
            <a:r>
              <a:rPr lang="nl-NL" sz="1400" dirty="0"/>
              <a:t>Alle door het waterschap geleverde producten en diensten aan burgers en bedrijven zijn vindbaar, zowel via de eigen site als via het overheidsportaal. </a:t>
            </a:r>
          </a:p>
          <a:p>
            <a:pPr marL="285750" indent="-285750">
              <a:buFont typeface="Arial" panose="020B0604020202020204" pitchFamily="34" charset="0"/>
              <a:buChar char="•"/>
            </a:pPr>
            <a:r>
              <a:rPr lang="nl-NL" sz="1400" dirty="0"/>
              <a:t>De websites en mobiele applicaties van het waterschap voldoen aan de Europese toegankelijkheidsstandaard.</a:t>
            </a:r>
          </a:p>
          <a:p>
            <a:pPr marL="285750" indent="-285750">
              <a:buFont typeface="Arial" panose="020B0604020202020204" pitchFamily="34" charset="0"/>
              <a:buChar char="•"/>
            </a:pPr>
            <a:r>
              <a:rPr lang="nl-NL" sz="1400" dirty="0"/>
              <a:t>Belastingaanslagen en andere brieven worden door het waterschap digitaal aan bedrijven verzonden via de </a:t>
            </a:r>
            <a:r>
              <a:rPr lang="nl-NL" sz="1400" dirty="0" err="1"/>
              <a:t>Berichtenbox</a:t>
            </a:r>
            <a:r>
              <a:rPr lang="nl-NL" sz="1400" dirty="0"/>
              <a:t> voor bedrijven en aan burgers verzonden via </a:t>
            </a:r>
            <a:r>
              <a:rPr lang="nl-NL" sz="1400" dirty="0" err="1"/>
              <a:t>MijnOverheid</a:t>
            </a:r>
            <a:r>
              <a:rPr lang="nl-NL" sz="1400" dirty="0"/>
              <a:t> </a:t>
            </a:r>
            <a:r>
              <a:rPr lang="nl-NL" sz="1400" dirty="0" err="1"/>
              <a:t>Berichtenbox</a:t>
            </a:r>
            <a:r>
              <a:rPr lang="nl-NL" sz="1400" dirty="0"/>
              <a:t>.</a:t>
            </a:r>
          </a:p>
          <a:p>
            <a:pPr marL="285750" indent="-285750">
              <a:buFont typeface="Arial" panose="020B0604020202020204" pitchFamily="34" charset="0"/>
              <a:buChar char="•"/>
            </a:pPr>
            <a:r>
              <a:rPr lang="nl-NL" sz="1400" dirty="0"/>
              <a:t>Het waterschap werkt zaakgericht op basis van een centraal vastgestelde Zaaktypecatalogus.</a:t>
            </a:r>
          </a:p>
        </p:txBody>
      </p:sp>
      <p:sp>
        <p:nvSpPr>
          <p:cNvPr id="20" name="Rechthoekig bijschrift 19"/>
          <p:cNvSpPr/>
          <p:nvPr/>
        </p:nvSpPr>
        <p:spPr>
          <a:xfrm>
            <a:off x="3566963" y="88798"/>
            <a:ext cx="5000625" cy="2886075"/>
          </a:xfrm>
          <a:prstGeom prst="wedgeRectCallout">
            <a:avLst/>
          </a:prstGeom>
          <a:solidFill>
            <a:srgbClr val="0B90D0"/>
          </a:solidFill>
        </p:spPr>
        <p:style>
          <a:lnRef idx="1">
            <a:schemeClr val="accent1"/>
          </a:lnRef>
          <a:fillRef idx="3">
            <a:schemeClr val="accent1"/>
          </a:fillRef>
          <a:effectRef idx="2">
            <a:schemeClr val="accent1"/>
          </a:effectRef>
          <a:fontRef idx="minor">
            <a:schemeClr val="lt1"/>
          </a:fontRef>
        </p:style>
        <p:txBody>
          <a:bodyPr rtlCol="0" anchor="t"/>
          <a:lstStyle/>
          <a:p>
            <a:r>
              <a:rPr lang="nl-NL" sz="1400" dirty="0"/>
              <a:t>Strategie organisatieontwikkeling:</a:t>
            </a:r>
          </a:p>
          <a:p>
            <a:endParaRPr lang="nl-NL" sz="1400" dirty="0"/>
          </a:p>
          <a:p>
            <a:pPr marL="285750" indent="-285750">
              <a:buFont typeface="Arial" panose="020B0604020202020204" pitchFamily="34" charset="0"/>
              <a:buChar char="•"/>
            </a:pPr>
            <a:r>
              <a:rPr lang="nl-NL" sz="1400" dirty="0"/>
              <a:t>De inwoners en de omgeving staan centraal bij ons dagelijks handelen</a:t>
            </a:r>
          </a:p>
          <a:p>
            <a:pPr marL="285750" indent="-285750">
              <a:buFont typeface="Arial" panose="020B0604020202020204" pitchFamily="34" charset="0"/>
              <a:buChar char="•"/>
            </a:pPr>
            <a:r>
              <a:rPr lang="nl-NL" sz="1400" dirty="0"/>
              <a:t>Wij werken op basis van feiten, ervaringen en kundigheid</a:t>
            </a:r>
          </a:p>
          <a:p>
            <a:pPr marL="285750" indent="-285750">
              <a:buFont typeface="Arial" panose="020B0604020202020204" pitchFamily="34" charset="0"/>
              <a:buChar char="•"/>
            </a:pPr>
            <a:r>
              <a:rPr lang="nl-NL" sz="1400" dirty="0"/>
              <a:t>Er is flexibiliteit in ons werk en in onze houding richting onze omgeving (adaptief vermogen)</a:t>
            </a:r>
          </a:p>
          <a:p>
            <a:pPr marL="285750" indent="-285750">
              <a:buFont typeface="Arial" panose="020B0604020202020204" pitchFamily="34" charset="0"/>
              <a:buChar char="•"/>
            </a:pPr>
            <a:r>
              <a:rPr lang="nl-NL" sz="1400" dirty="0"/>
              <a:t>Leren van onze fouten</a:t>
            </a:r>
          </a:p>
          <a:p>
            <a:pPr marL="285750" indent="-285750">
              <a:buFont typeface="Arial" panose="020B0604020202020204" pitchFamily="34" charset="0"/>
              <a:buChar char="•"/>
            </a:pPr>
            <a:r>
              <a:rPr lang="nl-NL" sz="1400" dirty="0"/>
              <a:t>Wij zijn bij de uitvoering van ons werk doelmatig en houden wij de kosten en baten verhouding scherp in het oog</a:t>
            </a:r>
          </a:p>
          <a:p>
            <a:pPr marL="285750" indent="-285750">
              <a:buFont typeface="Arial" panose="020B0604020202020204" pitchFamily="34" charset="0"/>
              <a:buChar char="•"/>
            </a:pPr>
            <a:r>
              <a:rPr lang="nl-NL" sz="1400" dirty="0"/>
              <a:t>Het hoogheemraadschap is een aantrekkelijke werkgever</a:t>
            </a:r>
          </a:p>
        </p:txBody>
      </p:sp>
      <p:sp>
        <p:nvSpPr>
          <p:cNvPr id="21" name="Rechthoekig bijschrift 20"/>
          <p:cNvSpPr/>
          <p:nvPr/>
        </p:nvSpPr>
        <p:spPr>
          <a:xfrm>
            <a:off x="3985066" y="80117"/>
            <a:ext cx="5000625" cy="2886075"/>
          </a:xfrm>
          <a:prstGeom prst="wedgeRectCallout">
            <a:avLst>
              <a:gd name="adj1" fmla="val 22049"/>
              <a:gd name="adj2" fmla="val 62220"/>
            </a:avLst>
          </a:prstGeom>
          <a:solidFill>
            <a:srgbClr val="0B90D0"/>
          </a:solidFill>
        </p:spPr>
        <p:style>
          <a:lnRef idx="1">
            <a:schemeClr val="accent1"/>
          </a:lnRef>
          <a:fillRef idx="3">
            <a:schemeClr val="accent1"/>
          </a:fillRef>
          <a:effectRef idx="2">
            <a:schemeClr val="accent1"/>
          </a:effectRef>
          <a:fontRef idx="minor">
            <a:schemeClr val="lt1"/>
          </a:fontRef>
        </p:style>
        <p:txBody>
          <a:bodyPr rtlCol="0" anchor="t"/>
          <a:lstStyle/>
          <a:p>
            <a:r>
              <a:rPr lang="nl-NL" sz="1400" dirty="0"/>
              <a:t>Top 5 meeste extra aandacht volgens inwoners:</a:t>
            </a:r>
          </a:p>
          <a:p>
            <a:endParaRPr lang="nl-NL" sz="1400" dirty="0"/>
          </a:p>
          <a:p>
            <a:pPr marL="285750" indent="-285750">
              <a:buFont typeface="Arial" panose="020B0604020202020204" pitchFamily="34" charset="0"/>
              <a:buChar char="•"/>
            </a:pPr>
            <a:r>
              <a:rPr lang="nl-NL" sz="1400" dirty="0"/>
              <a:t>Duurzaam energiegebruik</a:t>
            </a:r>
          </a:p>
          <a:p>
            <a:pPr marL="285750" indent="-285750">
              <a:buFont typeface="Arial" panose="020B0604020202020204" pitchFamily="34" charset="0"/>
              <a:buChar char="•"/>
            </a:pPr>
            <a:r>
              <a:rPr lang="nl-NL" sz="1400" dirty="0"/>
              <a:t>Beheer historisch erfgoed</a:t>
            </a:r>
          </a:p>
          <a:p>
            <a:pPr marL="285750" indent="-285750">
              <a:buFont typeface="Arial" panose="020B0604020202020204" pitchFamily="34" charset="0"/>
              <a:buChar char="•"/>
            </a:pPr>
            <a:r>
              <a:rPr lang="nl-NL" sz="1400" dirty="0"/>
              <a:t>Publiek ondernemerschap</a:t>
            </a:r>
          </a:p>
          <a:p>
            <a:pPr marL="285750" indent="-285750">
              <a:buFont typeface="Arial" panose="020B0604020202020204" pitchFamily="34" charset="0"/>
              <a:buChar char="•"/>
            </a:pPr>
            <a:r>
              <a:rPr lang="nl-NL" sz="1400" dirty="0"/>
              <a:t>Natuurbeheer / diversiteit</a:t>
            </a:r>
          </a:p>
          <a:p>
            <a:pPr marL="285750" indent="-285750">
              <a:buFont typeface="Arial" panose="020B0604020202020204" pitchFamily="34" charset="0"/>
              <a:buChar char="•"/>
            </a:pPr>
            <a:r>
              <a:rPr lang="nl-NL" sz="1400" dirty="0"/>
              <a:t>Dienstverlening</a:t>
            </a:r>
          </a:p>
        </p:txBody>
      </p:sp>
    </p:spTree>
    <p:extLst>
      <p:ext uri="{BB962C8B-B14F-4D97-AF65-F5344CB8AC3E}">
        <p14:creationId xmlns:p14="http://schemas.microsoft.com/office/powerpoint/2010/main" val="41631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9"/>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animBg="1"/>
      <p:bldP spid="19" grpId="1" animBg="1"/>
      <p:bldP spid="20" grpId="0" animBg="1"/>
      <p:bldP spid="20" grpId="1" animBg="1"/>
      <p:bldP spid="21" grpId="0" animBg="1"/>
      <p:bldP spid="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Functionele inrichting (input management)</a:t>
            </a:r>
          </a:p>
        </p:txBody>
      </p:sp>
      <p:grpSp>
        <p:nvGrpSpPr>
          <p:cNvPr id="50" name="Groep 49"/>
          <p:cNvGrpSpPr/>
          <p:nvPr/>
        </p:nvGrpSpPr>
        <p:grpSpPr>
          <a:xfrm>
            <a:off x="1412590" y="1531816"/>
            <a:ext cx="5330480" cy="2498933"/>
            <a:chOff x="1835105" y="1816188"/>
            <a:chExt cx="5330480" cy="2498933"/>
          </a:xfrm>
        </p:grpSpPr>
        <p:grpSp>
          <p:nvGrpSpPr>
            <p:cNvPr id="32" name="Groep 31"/>
            <p:cNvGrpSpPr/>
            <p:nvPr/>
          </p:nvGrpSpPr>
          <p:grpSpPr>
            <a:xfrm>
              <a:off x="1835105" y="1816188"/>
              <a:ext cx="4046417" cy="2498933"/>
              <a:chOff x="1835105" y="1816188"/>
              <a:chExt cx="4046417" cy="2498933"/>
            </a:xfrm>
          </p:grpSpPr>
          <p:grpSp>
            <p:nvGrpSpPr>
              <p:cNvPr id="30" name="Groep 29"/>
              <p:cNvGrpSpPr/>
              <p:nvPr/>
            </p:nvGrpSpPr>
            <p:grpSpPr>
              <a:xfrm>
                <a:off x="1835105" y="1816188"/>
                <a:ext cx="4046417" cy="2498933"/>
                <a:chOff x="2877797" y="1492766"/>
                <a:chExt cx="6330421" cy="4229082"/>
              </a:xfrm>
            </p:grpSpPr>
            <p:sp>
              <p:nvSpPr>
                <p:cNvPr id="20" name="Zeshoek 19"/>
                <p:cNvSpPr/>
                <p:nvPr/>
              </p:nvSpPr>
              <p:spPr>
                <a:xfrm>
                  <a:off x="4920885" y="3071599"/>
                  <a:ext cx="1260766" cy="105156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600" b="1" dirty="0">
                      <a:solidFill>
                        <a:prstClr val="white"/>
                      </a:solidFill>
                    </a:rPr>
                    <a:t>Efficiënte verwerking</a:t>
                  </a:r>
                </a:p>
                <a:p>
                  <a:pPr algn="ctr"/>
                  <a:r>
                    <a:rPr lang="nl-NL" sz="600" b="1" dirty="0">
                      <a:solidFill>
                        <a:prstClr val="white"/>
                      </a:solidFill>
                    </a:rPr>
                    <a:t>(AI)</a:t>
                  </a:r>
                  <a:endParaRPr lang="nl-NL" sz="600" b="1" dirty="0"/>
                </a:p>
              </p:txBody>
            </p:sp>
            <p:sp>
              <p:nvSpPr>
                <p:cNvPr id="21" name="Zeshoek 20"/>
                <p:cNvSpPr/>
                <p:nvPr/>
              </p:nvSpPr>
              <p:spPr>
                <a:xfrm>
                  <a:off x="3915913" y="4670286"/>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t>Ontvangst via reguliere POST </a:t>
                  </a:r>
                </a:p>
              </p:txBody>
            </p:sp>
            <p:sp>
              <p:nvSpPr>
                <p:cNvPr id="22" name="Zeshoek 21"/>
                <p:cNvSpPr/>
                <p:nvPr/>
              </p:nvSpPr>
              <p:spPr>
                <a:xfrm>
                  <a:off x="2877797" y="3071600"/>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t>Ontvangst via E-MAIL</a:t>
                  </a:r>
                </a:p>
              </p:txBody>
            </p:sp>
            <p:sp>
              <p:nvSpPr>
                <p:cNvPr id="23" name="Zeshoek 22"/>
                <p:cNvSpPr/>
                <p:nvPr/>
              </p:nvSpPr>
              <p:spPr>
                <a:xfrm>
                  <a:off x="3913118" y="2525020"/>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bg1"/>
                      </a:solidFill>
                    </a:rPr>
                    <a:t>Ontvangst via MOBB</a:t>
                  </a:r>
                </a:p>
              </p:txBody>
            </p:sp>
            <p:sp>
              <p:nvSpPr>
                <p:cNvPr id="24" name="Zeshoek 23"/>
                <p:cNvSpPr/>
                <p:nvPr/>
              </p:nvSpPr>
              <p:spPr>
                <a:xfrm>
                  <a:off x="5927294" y="2544328"/>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t>Registratie document Archief -  Zaaksysteem</a:t>
                  </a:r>
                </a:p>
              </p:txBody>
            </p:sp>
            <p:sp>
              <p:nvSpPr>
                <p:cNvPr id="25" name="Zeshoek 24"/>
                <p:cNvSpPr/>
                <p:nvPr/>
              </p:nvSpPr>
              <p:spPr>
                <a:xfrm>
                  <a:off x="6941042" y="3082817"/>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t>Update Klantcontact</a:t>
                  </a:r>
                  <a:br>
                    <a:rPr lang="nl-NL" sz="600" b="1" dirty="0"/>
                  </a:br>
                  <a:r>
                    <a:rPr lang="nl-NL" sz="600" b="1" dirty="0"/>
                    <a:t>Service</a:t>
                  </a:r>
                </a:p>
              </p:txBody>
            </p:sp>
            <p:sp>
              <p:nvSpPr>
                <p:cNvPr id="26" name="Zeshoek 25"/>
                <p:cNvSpPr/>
                <p:nvPr/>
              </p:nvSpPr>
              <p:spPr>
                <a:xfrm>
                  <a:off x="7947452" y="2589597"/>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t>Workflow service</a:t>
                  </a:r>
                </a:p>
              </p:txBody>
            </p:sp>
            <p:sp>
              <p:nvSpPr>
                <p:cNvPr id="27" name="Zeshoek 26"/>
                <p:cNvSpPr/>
                <p:nvPr/>
              </p:nvSpPr>
              <p:spPr>
                <a:xfrm>
                  <a:off x="5927294" y="1492766"/>
                  <a:ext cx="1260766" cy="1051562"/>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600" b="1" dirty="0"/>
                    <a:t>Digitaal loket</a:t>
                  </a:r>
                </a:p>
              </p:txBody>
            </p:sp>
            <p:sp>
              <p:nvSpPr>
                <p:cNvPr id="29" name="Zeshoek 28"/>
                <p:cNvSpPr/>
                <p:nvPr/>
              </p:nvSpPr>
              <p:spPr>
                <a:xfrm>
                  <a:off x="2881345" y="4143959"/>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t>Ontvangst via Chat</a:t>
                  </a:r>
                </a:p>
                <a:p>
                  <a:pPr algn="ctr"/>
                  <a:r>
                    <a:rPr lang="nl-NL" sz="600" b="1" dirty="0" err="1"/>
                    <a:t>Chatbot</a:t>
                  </a:r>
                  <a:endParaRPr lang="nl-NL" sz="600" b="1" dirty="0"/>
                </a:p>
                <a:p>
                  <a:pPr algn="ctr"/>
                  <a:r>
                    <a:rPr lang="nl-NL" sz="600" b="1" dirty="0"/>
                    <a:t> </a:t>
                  </a:r>
                  <a:r>
                    <a:rPr lang="nl-NL" sz="600" b="1" dirty="0" err="1"/>
                    <a:t>Social</a:t>
                  </a:r>
                  <a:r>
                    <a:rPr lang="nl-NL" sz="600" b="1" dirty="0"/>
                    <a:t> media</a:t>
                  </a:r>
                </a:p>
              </p:txBody>
            </p:sp>
            <p:sp>
              <p:nvSpPr>
                <p:cNvPr id="28" name="Zeshoek 27"/>
                <p:cNvSpPr/>
                <p:nvPr/>
              </p:nvSpPr>
              <p:spPr>
                <a:xfrm>
                  <a:off x="3920604" y="3597380"/>
                  <a:ext cx="1260766" cy="105156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600" b="1" dirty="0" err="1"/>
                    <a:t>Multichannel</a:t>
                  </a:r>
                  <a:endParaRPr lang="nl-NL" sz="600" b="1" dirty="0"/>
                </a:p>
              </p:txBody>
            </p:sp>
          </p:grpSp>
          <p:sp>
            <p:nvSpPr>
              <p:cNvPr id="31" name="Zeshoek 30"/>
              <p:cNvSpPr/>
              <p:nvPr/>
            </p:nvSpPr>
            <p:spPr>
              <a:xfrm>
                <a:off x="3796265" y="3071750"/>
                <a:ext cx="782054" cy="596787"/>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600" b="1" dirty="0">
                    <a:solidFill>
                      <a:schemeClr val="bg1"/>
                    </a:solidFill>
                  </a:rPr>
                  <a:t>MO-LZ HHNK</a:t>
                </a:r>
              </a:p>
            </p:txBody>
          </p:sp>
        </p:grpSp>
        <p:sp>
          <p:nvSpPr>
            <p:cNvPr id="33" name="Zeshoek 32"/>
            <p:cNvSpPr/>
            <p:nvPr/>
          </p:nvSpPr>
          <p:spPr>
            <a:xfrm>
              <a:off x="5723627" y="2774977"/>
              <a:ext cx="805884" cy="6213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 b="1" dirty="0"/>
            </a:p>
          </p:txBody>
        </p:sp>
        <p:sp>
          <p:nvSpPr>
            <p:cNvPr id="34" name="Zeshoek 33"/>
            <p:cNvSpPr/>
            <p:nvPr/>
          </p:nvSpPr>
          <p:spPr>
            <a:xfrm>
              <a:off x="6383531" y="3097943"/>
              <a:ext cx="782054" cy="596787"/>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600" b="1" dirty="0">
                  <a:solidFill>
                    <a:schemeClr val="bg1"/>
                  </a:solidFill>
                </a:rPr>
                <a:t>Afleveren bedrijfsproces - </a:t>
              </a:r>
            </a:p>
            <a:p>
              <a:pPr algn="ctr"/>
              <a:r>
                <a:rPr lang="nl-NL" sz="600" b="1" dirty="0">
                  <a:solidFill>
                    <a:schemeClr val="bg1"/>
                  </a:solidFill>
                </a:rPr>
                <a:t>backoffice</a:t>
              </a:r>
            </a:p>
          </p:txBody>
        </p:sp>
      </p:grpSp>
      <p:sp>
        <p:nvSpPr>
          <p:cNvPr id="35" name="Zeshoek 34"/>
          <p:cNvSpPr/>
          <p:nvPr/>
        </p:nvSpPr>
        <p:spPr>
          <a:xfrm>
            <a:off x="7749623" y="1288944"/>
            <a:ext cx="782054" cy="59678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accent1">
                    <a:lumMod val="75000"/>
                  </a:schemeClr>
                </a:solidFill>
              </a:rPr>
              <a:t>Schouw</a:t>
            </a:r>
          </a:p>
        </p:txBody>
      </p:sp>
      <p:sp>
        <p:nvSpPr>
          <p:cNvPr id="36" name="Zeshoek 35"/>
          <p:cNvSpPr/>
          <p:nvPr/>
        </p:nvSpPr>
        <p:spPr>
          <a:xfrm>
            <a:off x="7749623" y="2040917"/>
            <a:ext cx="782054" cy="59678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accent1">
                    <a:lumMod val="75000"/>
                  </a:schemeClr>
                </a:solidFill>
              </a:rPr>
              <a:t>V&amp;H</a:t>
            </a:r>
          </a:p>
        </p:txBody>
      </p:sp>
      <p:sp>
        <p:nvSpPr>
          <p:cNvPr id="37" name="Zeshoek 36"/>
          <p:cNvSpPr/>
          <p:nvPr/>
        </p:nvSpPr>
        <p:spPr>
          <a:xfrm>
            <a:off x="7745480" y="2790104"/>
            <a:ext cx="782054" cy="59678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accent1">
                    <a:lumMod val="75000"/>
                  </a:schemeClr>
                </a:solidFill>
              </a:rPr>
              <a:t>Grond</a:t>
            </a:r>
            <a:br>
              <a:rPr lang="nl-NL" sz="600" b="1" dirty="0">
                <a:solidFill>
                  <a:schemeClr val="accent1">
                    <a:lumMod val="75000"/>
                  </a:schemeClr>
                </a:solidFill>
              </a:rPr>
            </a:br>
            <a:r>
              <a:rPr lang="nl-NL" sz="600" b="1" dirty="0">
                <a:solidFill>
                  <a:schemeClr val="accent1">
                    <a:lumMod val="75000"/>
                  </a:schemeClr>
                </a:solidFill>
              </a:rPr>
              <a:t>zaken</a:t>
            </a:r>
          </a:p>
        </p:txBody>
      </p:sp>
      <p:sp>
        <p:nvSpPr>
          <p:cNvPr id="38" name="Zeshoek 37"/>
          <p:cNvSpPr/>
          <p:nvPr/>
        </p:nvSpPr>
        <p:spPr>
          <a:xfrm>
            <a:off x="7745480" y="3539762"/>
            <a:ext cx="782054" cy="59678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accent1">
                    <a:lumMod val="75000"/>
                  </a:schemeClr>
                </a:solidFill>
              </a:rPr>
              <a:t>Belasting</a:t>
            </a:r>
          </a:p>
        </p:txBody>
      </p:sp>
      <p:cxnSp>
        <p:nvCxnSpPr>
          <p:cNvPr id="39" name="Rechte verbindingslijn 38"/>
          <p:cNvCxnSpPr>
            <a:stCxn id="35" idx="3"/>
            <a:endCxn id="34" idx="0"/>
          </p:cNvCxnSpPr>
          <p:nvPr/>
        </p:nvCxnSpPr>
        <p:spPr>
          <a:xfrm flipH="1">
            <a:off x="6743070" y="1587338"/>
            <a:ext cx="1006553" cy="1524627"/>
          </a:xfrm>
          <a:prstGeom prst="line">
            <a:avLst/>
          </a:prstGeom>
          <a:ln w="12700">
            <a:prstDash val="dashDot"/>
          </a:ln>
        </p:spPr>
        <p:style>
          <a:lnRef idx="2">
            <a:schemeClr val="accent1"/>
          </a:lnRef>
          <a:fillRef idx="0">
            <a:schemeClr val="accent1"/>
          </a:fillRef>
          <a:effectRef idx="1">
            <a:schemeClr val="accent1"/>
          </a:effectRef>
          <a:fontRef idx="minor">
            <a:schemeClr val="tx1"/>
          </a:fontRef>
        </p:style>
      </p:cxnSp>
      <p:cxnSp>
        <p:nvCxnSpPr>
          <p:cNvPr id="40" name="Rechte verbindingslijn 39"/>
          <p:cNvCxnSpPr>
            <a:stCxn id="37" idx="3"/>
            <a:endCxn id="34" idx="0"/>
          </p:cNvCxnSpPr>
          <p:nvPr/>
        </p:nvCxnSpPr>
        <p:spPr>
          <a:xfrm flipH="1">
            <a:off x="6743070" y="3088498"/>
            <a:ext cx="1002410" cy="23467"/>
          </a:xfrm>
          <a:prstGeom prst="line">
            <a:avLst/>
          </a:prstGeom>
          <a:ln w="12700">
            <a:prstDash val="dashDot"/>
          </a:ln>
        </p:spPr>
        <p:style>
          <a:lnRef idx="2">
            <a:schemeClr val="accent1"/>
          </a:lnRef>
          <a:fillRef idx="0">
            <a:schemeClr val="accent1"/>
          </a:fillRef>
          <a:effectRef idx="1">
            <a:schemeClr val="accent1"/>
          </a:effectRef>
          <a:fontRef idx="minor">
            <a:schemeClr val="tx1"/>
          </a:fontRef>
        </p:style>
      </p:cxnSp>
      <p:cxnSp>
        <p:nvCxnSpPr>
          <p:cNvPr id="41" name="Rechte verbindingslijn 40"/>
          <p:cNvCxnSpPr>
            <a:stCxn id="34" idx="0"/>
            <a:endCxn id="38" idx="3"/>
          </p:cNvCxnSpPr>
          <p:nvPr/>
        </p:nvCxnSpPr>
        <p:spPr>
          <a:xfrm>
            <a:off x="6743070" y="3111965"/>
            <a:ext cx="1002410" cy="726191"/>
          </a:xfrm>
          <a:prstGeom prst="line">
            <a:avLst/>
          </a:prstGeom>
          <a:ln w="12700">
            <a:prstDash val="dashDot"/>
          </a:ln>
        </p:spPr>
        <p:style>
          <a:lnRef idx="2">
            <a:schemeClr val="accent1"/>
          </a:lnRef>
          <a:fillRef idx="0">
            <a:schemeClr val="accent1"/>
          </a:fillRef>
          <a:effectRef idx="1">
            <a:schemeClr val="accent1"/>
          </a:effectRef>
          <a:fontRef idx="minor">
            <a:schemeClr val="tx1"/>
          </a:fontRef>
        </p:style>
      </p:cxnSp>
      <p:cxnSp>
        <p:nvCxnSpPr>
          <p:cNvPr id="47" name="Rechte verbindingslijn 46"/>
          <p:cNvCxnSpPr>
            <a:stCxn id="36" idx="3"/>
            <a:endCxn id="34" idx="0"/>
          </p:cNvCxnSpPr>
          <p:nvPr/>
        </p:nvCxnSpPr>
        <p:spPr>
          <a:xfrm flipH="1">
            <a:off x="6743070" y="2339311"/>
            <a:ext cx="1006553" cy="772654"/>
          </a:xfrm>
          <a:prstGeom prst="line">
            <a:avLst/>
          </a:prstGeom>
          <a:ln w="12700">
            <a:prstDash val="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056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42950" y="214986"/>
            <a:ext cx="8134350" cy="552061"/>
          </a:xfrm>
        </p:spPr>
        <p:txBody>
          <a:bodyPr/>
          <a:lstStyle/>
          <a:p>
            <a:r>
              <a:rPr lang="nl-NL" dirty="0"/>
              <a:t>Doelen (input management)</a:t>
            </a:r>
          </a:p>
        </p:txBody>
      </p:sp>
      <p:sp>
        <p:nvSpPr>
          <p:cNvPr id="53" name="Afgeronde rechthoek 52"/>
          <p:cNvSpPr/>
          <p:nvPr/>
        </p:nvSpPr>
        <p:spPr>
          <a:xfrm>
            <a:off x="1726959" y="850683"/>
            <a:ext cx="6956131" cy="6615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De verantwoordelijkheid voor kanaalmanagement op één plek voor post, </a:t>
            </a:r>
            <a:r>
              <a:rPr lang="nl-NL" dirty="0" err="1">
                <a:solidFill>
                  <a:schemeClr val="tx1"/>
                </a:solidFill>
              </a:rPr>
              <a:t>MijnOverheid</a:t>
            </a:r>
            <a:r>
              <a:rPr lang="nl-NL" dirty="0">
                <a:solidFill>
                  <a:schemeClr val="tx1"/>
                </a:solidFill>
              </a:rPr>
              <a:t> </a:t>
            </a:r>
            <a:r>
              <a:rPr lang="nl-NL" dirty="0" err="1">
                <a:solidFill>
                  <a:schemeClr val="tx1"/>
                </a:solidFill>
              </a:rPr>
              <a:t>berichtenbox</a:t>
            </a:r>
            <a:r>
              <a:rPr lang="nl-NL" dirty="0">
                <a:solidFill>
                  <a:schemeClr val="tx1"/>
                </a:solidFill>
              </a:rPr>
              <a:t>, e-mail, </a:t>
            </a:r>
            <a:r>
              <a:rPr lang="nl-NL" dirty="0" err="1">
                <a:solidFill>
                  <a:schemeClr val="tx1"/>
                </a:solidFill>
              </a:rPr>
              <a:t>social</a:t>
            </a:r>
            <a:r>
              <a:rPr lang="nl-NL" dirty="0">
                <a:solidFill>
                  <a:schemeClr val="tx1"/>
                </a:solidFill>
              </a:rPr>
              <a:t> media, chat en het digitaal loket Mijn HHNK.</a:t>
            </a:r>
          </a:p>
        </p:txBody>
      </p:sp>
      <p:sp>
        <p:nvSpPr>
          <p:cNvPr id="54" name="Afgeronde rechthoek 53"/>
          <p:cNvSpPr/>
          <p:nvPr/>
        </p:nvSpPr>
        <p:spPr>
          <a:xfrm>
            <a:off x="1726957" y="1920573"/>
            <a:ext cx="6956131" cy="8385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Alle inkomende berichten worden efficiënt verwerkt. Zodat HHNK volledig inzicht krijgt op de inhoud van het bericht. Berichten worden zelfstandig toegewezen aan de bedrijfsprocessen.</a:t>
            </a:r>
          </a:p>
        </p:txBody>
      </p:sp>
      <p:sp>
        <p:nvSpPr>
          <p:cNvPr id="56" name="Afgeronde rechthoek 55"/>
          <p:cNvSpPr/>
          <p:nvPr/>
        </p:nvSpPr>
        <p:spPr>
          <a:xfrm>
            <a:off x="1726958" y="3143396"/>
            <a:ext cx="6956131" cy="8385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Zelfstandig archivering voor alle inkomende berichten van een inwoner of ondernemer, zodat document management altijd beschikt over een volledig dossier. Indien mogelijk beschikbaar in het digitaal loket Mijn HHNK – Lopende zaken.</a:t>
            </a:r>
          </a:p>
        </p:txBody>
      </p:sp>
      <p:grpSp>
        <p:nvGrpSpPr>
          <p:cNvPr id="61" name="Groep 60"/>
          <p:cNvGrpSpPr/>
          <p:nvPr/>
        </p:nvGrpSpPr>
        <p:grpSpPr>
          <a:xfrm>
            <a:off x="1186958" y="3270833"/>
            <a:ext cx="540000" cy="504000"/>
            <a:chOff x="501273" y="4162909"/>
            <a:chExt cx="864000" cy="874031"/>
          </a:xfrm>
        </p:grpSpPr>
        <p:sp>
          <p:nvSpPr>
            <p:cNvPr id="62" name="Afgeronde rechthoek 61"/>
            <p:cNvSpPr/>
            <p:nvPr/>
          </p:nvSpPr>
          <p:spPr>
            <a:xfrm>
              <a:off x="501273" y="4162909"/>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3" name="Afgeronde rechthoek 62"/>
            <p:cNvSpPr/>
            <p:nvPr/>
          </p:nvSpPr>
          <p:spPr>
            <a:xfrm>
              <a:off x="501273" y="4172941"/>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64" name="Afbeelding 63"/>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3273" y="4234908"/>
              <a:ext cx="720000" cy="720000"/>
            </a:xfrm>
            <a:prstGeom prst="rect">
              <a:avLst/>
            </a:prstGeom>
          </p:spPr>
        </p:pic>
      </p:grpSp>
      <p:grpSp>
        <p:nvGrpSpPr>
          <p:cNvPr id="65" name="Groep 64"/>
          <p:cNvGrpSpPr/>
          <p:nvPr/>
        </p:nvGrpSpPr>
        <p:grpSpPr>
          <a:xfrm>
            <a:off x="1161143" y="2101695"/>
            <a:ext cx="540000" cy="504000"/>
            <a:chOff x="484909" y="2283699"/>
            <a:chExt cx="864000" cy="863999"/>
          </a:xfrm>
        </p:grpSpPr>
        <p:sp>
          <p:nvSpPr>
            <p:cNvPr id="66" name="Afgeronde rechthoek 65"/>
            <p:cNvSpPr/>
            <p:nvPr/>
          </p:nvSpPr>
          <p:spPr>
            <a:xfrm>
              <a:off x="484909" y="2283699"/>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67" name="Afbeelding 66"/>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0182" y="2355698"/>
              <a:ext cx="720000" cy="720000"/>
            </a:xfrm>
            <a:prstGeom prst="rect">
              <a:avLst/>
            </a:prstGeom>
          </p:spPr>
        </p:pic>
      </p:grpSp>
      <p:grpSp>
        <p:nvGrpSpPr>
          <p:cNvPr id="68" name="Groep 67"/>
          <p:cNvGrpSpPr/>
          <p:nvPr/>
        </p:nvGrpSpPr>
        <p:grpSpPr>
          <a:xfrm>
            <a:off x="1144325" y="932558"/>
            <a:ext cx="540000" cy="504000"/>
            <a:chOff x="501273" y="1344094"/>
            <a:chExt cx="864000" cy="863999"/>
          </a:xfrm>
        </p:grpSpPr>
        <p:sp>
          <p:nvSpPr>
            <p:cNvPr id="69" name="Afgeronde rechthoek 68"/>
            <p:cNvSpPr/>
            <p:nvPr/>
          </p:nvSpPr>
          <p:spPr>
            <a:xfrm>
              <a:off x="501273" y="1344094"/>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70" name="Afbeelding 69"/>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0182" y="1422825"/>
              <a:ext cx="720000" cy="720000"/>
            </a:xfrm>
            <a:prstGeom prst="rect">
              <a:avLst/>
            </a:prstGeom>
          </p:spPr>
        </p:pic>
      </p:grpSp>
    </p:spTree>
    <p:extLst>
      <p:ext uri="{BB962C8B-B14F-4D97-AF65-F5344CB8AC3E}">
        <p14:creationId xmlns:p14="http://schemas.microsoft.com/office/powerpoint/2010/main" val="1574838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42950" y="178679"/>
            <a:ext cx="8134350" cy="758429"/>
          </a:xfrm>
        </p:spPr>
        <p:txBody>
          <a:bodyPr/>
          <a:lstStyle/>
          <a:p>
            <a:r>
              <a:rPr lang="nl-NL" dirty="0"/>
              <a:t>Aanpak (input management)</a:t>
            </a:r>
          </a:p>
        </p:txBody>
      </p:sp>
      <p:sp>
        <p:nvSpPr>
          <p:cNvPr id="4" name="Afgeronde rechthoek 3"/>
          <p:cNvSpPr/>
          <p:nvPr/>
        </p:nvSpPr>
        <p:spPr>
          <a:xfrm>
            <a:off x="1607171" y="953967"/>
            <a:ext cx="6405907" cy="34431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Kleine stapjes. Zowel in aansluitingen op kanalen als in functies</a:t>
            </a:r>
          </a:p>
          <a:p>
            <a:endParaRPr lang="nl-NL" dirty="0">
              <a:solidFill>
                <a:schemeClr val="tx1"/>
              </a:solidFill>
            </a:endParaRPr>
          </a:p>
          <a:p>
            <a:r>
              <a:rPr lang="nl-NL" dirty="0">
                <a:solidFill>
                  <a:schemeClr val="tx1"/>
                </a:solidFill>
              </a:rPr>
              <a:t>Uitgebreide set aan functionaliteit: Centraal efficiënt verwerken (AI); QR-Codes; Archivering; Digitale ondertekening; anonimiseren; workflow naar bedrijfsprocessen</a:t>
            </a:r>
          </a:p>
          <a:p>
            <a:endParaRPr lang="nl-NL" dirty="0">
              <a:solidFill>
                <a:schemeClr val="tx1"/>
              </a:solidFill>
            </a:endParaRPr>
          </a:p>
          <a:p>
            <a:r>
              <a:rPr lang="nl-NL" dirty="0">
                <a:solidFill>
                  <a:schemeClr val="tx1"/>
                </a:solidFill>
              </a:rPr>
              <a:t>De functionaliteit blijft werken als we nieuwe functies toevoegen. Bedrijfsprocessen kunnen hierdoor vernieuwen in hun eigen tempo.</a:t>
            </a:r>
          </a:p>
        </p:txBody>
      </p:sp>
      <p:grpSp>
        <p:nvGrpSpPr>
          <p:cNvPr id="8" name="Groep 7"/>
          <p:cNvGrpSpPr/>
          <p:nvPr/>
        </p:nvGrpSpPr>
        <p:grpSpPr>
          <a:xfrm>
            <a:off x="1179466" y="1354590"/>
            <a:ext cx="540000" cy="540000"/>
            <a:chOff x="501273" y="1344094"/>
            <a:chExt cx="864000" cy="863999"/>
          </a:xfrm>
        </p:grpSpPr>
        <p:sp>
          <p:nvSpPr>
            <p:cNvPr id="9" name="Afgeronde rechthoek 8"/>
            <p:cNvSpPr/>
            <p:nvPr/>
          </p:nvSpPr>
          <p:spPr>
            <a:xfrm>
              <a:off x="501273" y="1344094"/>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1277" y="1384482"/>
              <a:ext cx="720000" cy="720000"/>
            </a:xfrm>
            <a:prstGeom prst="rect">
              <a:avLst/>
            </a:prstGeom>
          </p:spPr>
        </p:pic>
      </p:grpSp>
      <p:grpSp>
        <p:nvGrpSpPr>
          <p:cNvPr id="11" name="Groep 10"/>
          <p:cNvGrpSpPr/>
          <p:nvPr/>
        </p:nvGrpSpPr>
        <p:grpSpPr>
          <a:xfrm>
            <a:off x="1115803" y="3217933"/>
            <a:ext cx="540000" cy="540000"/>
            <a:chOff x="501273" y="4145717"/>
            <a:chExt cx="864000" cy="863999"/>
          </a:xfrm>
        </p:grpSpPr>
        <p:sp>
          <p:nvSpPr>
            <p:cNvPr id="12" name="Afgeronde rechthoek 11"/>
            <p:cNvSpPr/>
            <p:nvPr/>
          </p:nvSpPr>
          <p:spPr>
            <a:xfrm>
              <a:off x="501273" y="4145717"/>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13" name="Afbeelding 1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5273" y="4217716"/>
              <a:ext cx="720000" cy="720000"/>
            </a:xfrm>
            <a:prstGeom prst="rect">
              <a:avLst/>
            </a:prstGeom>
          </p:spPr>
        </p:pic>
      </p:grpSp>
      <p:grpSp>
        <p:nvGrpSpPr>
          <p:cNvPr id="14" name="Groep 13"/>
          <p:cNvGrpSpPr/>
          <p:nvPr/>
        </p:nvGrpSpPr>
        <p:grpSpPr>
          <a:xfrm>
            <a:off x="1179466" y="2076331"/>
            <a:ext cx="540000" cy="540000"/>
            <a:chOff x="501273" y="2282401"/>
            <a:chExt cx="864000" cy="863999"/>
          </a:xfrm>
        </p:grpSpPr>
        <p:sp>
          <p:nvSpPr>
            <p:cNvPr id="15" name="Afgeronde rechthoek 14"/>
            <p:cNvSpPr/>
            <p:nvPr/>
          </p:nvSpPr>
          <p:spPr>
            <a:xfrm>
              <a:off x="501273" y="2282401"/>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3273" y="2354400"/>
              <a:ext cx="720000" cy="720000"/>
            </a:xfrm>
            <a:prstGeom prst="rect">
              <a:avLst/>
            </a:prstGeom>
          </p:spPr>
        </p:pic>
      </p:grpSp>
    </p:spTree>
    <p:extLst>
      <p:ext uri="{BB962C8B-B14F-4D97-AF65-F5344CB8AC3E}">
        <p14:creationId xmlns:p14="http://schemas.microsoft.com/office/powerpoint/2010/main" val="129881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Vragen</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405" y="461508"/>
            <a:ext cx="2382240" cy="3883916"/>
          </a:xfrm>
          <a:prstGeom prst="rect">
            <a:avLst/>
          </a:prstGeom>
        </p:spPr>
      </p:pic>
    </p:spTree>
    <p:extLst>
      <p:ext uri="{BB962C8B-B14F-4D97-AF65-F5344CB8AC3E}">
        <p14:creationId xmlns:p14="http://schemas.microsoft.com/office/powerpoint/2010/main" val="37696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920184" y="0"/>
            <a:ext cx="7595166" cy="95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sp>
        <p:nvSpPr>
          <p:cNvPr id="14" name="Titel 9"/>
          <p:cNvSpPr txBox="1">
            <a:spLocks/>
          </p:cNvSpPr>
          <p:nvPr/>
        </p:nvSpPr>
        <p:spPr>
          <a:xfrm>
            <a:off x="1184056" y="487345"/>
            <a:ext cx="6647338" cy="43924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21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hthoek 12"/>
          <p:cNvSpPr/>
          <p:nvPr/>
        </p:nvSpPr>
        <p:spPr>
          <a:xfrm>
            <a:off x="431667" y="1346239"/>
            <a:ext cx="6681252" cy="29991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b"/>
          <a:lstStyle/>
          <a:p>
            <a:pPr marL="557213" lvl="1" indent="-214313">
              <a:buFont typeface="Arial" panose="020B0604020202020204" pitchFamily="34" charset="0"/>
              <a:buChar char="•"/>
            </a:pPr>
            <a:r>
              <a:rPr lang="nl-NL" dirty="0">
                <a:solidFill>
                  <a:schemeClr val="tx1"/>
                </a:solidFill>
              </a:rPr>
              <a:t>Uit dit onderzoek is gebleken dat dienstverlening een belangrijke succesfactor is voor de reputatie van HHNK als organisatie. </a:t>
            </a:r>
          </a:p>
          <a:p>
            <a:pPr marL="342900" lvl="1"/>
            <a:endParaRPr lang="nl-NL" dirty="0">
              <a:solidFill>
                <a:schemeClr val="tx1"/>
              </a:solidFill>
            </a:endParaRPr>
          </a:p>
          <a:p>
            <a:pPr marL="557213" lvl="1" indent="-214313">
              <a:buFont typeface="Arial" panose="020B0604020202020204" pitchFamily="34" charset="0"/>
              <a:buChar char="•"/>
            </a:pPr>
            <a:r>
              <a:rPr lang="nl-NL" dirty="0">
                <a:solidFill>
                  <a:schemeClr val="tx1"/>
                </a:solidFill>
              </a:rPr>
              <a:t>Er kansen en uitdagingen zijn in de klantinteractie van HHNK  op toegankelijkheid, begrijpelijkheid en waar mogelijk aansluit op de kanaalvoorkeur van inwoners en ondernemers.</a:t>
            </a:r>
          </a:p>
          <a:p>
            <a:pPr marL="557213" lvl="1" indent="-214313">
              <a:buFont typeface="Arial" panose="020B0604020202020204" pitchFamily="34" charset="0"/>
              <a:buChar char="•"/>
            </a:pPr>
            <a:endParaRPr lang="nl-NL" dirty="0">
              <a:solidFill>
                <a:schemeClr val="tx1"/>
              </a:solidFill>
            </a:endParaRPr>
          </a:p>
          <a:p>
            <a:pPr lvl="1"/>
            <a:r>
              <a:rPr lang="nl-NL" dirty="0">
                <a:solidFill>
                  <a:schemeClr val="tx1"/>
                </a:solidFill>
              </a:rPr>
              <a:t>Kortom, de behoefte van de samenleving verandert, en HHNK verandert mee!</a:t>
            </a:r>
          </a:p>
          <a:p>
            <a:pPr lvl="1"/>
            <a:endParaRPr lang="nl-NL" dirty="0">
              <a:solidFill>
                <a:schemeClr val="tx1">
                  <a:lumMod val="65000"/>
                  <a:lumOff val="35000"/>
                </a:schemeClr>
              </a:solidFill>
            </a:endParaRPr>
          </a:p>
        </p:txBody>
      </p:sp>
      <p:grpSp>
        <p:nvGrpSpPr>
          <p:cNvPr id="17" name="Groep 16"/>
          <p:cNvGrpSpPr/>
          <p:nvPr/>
        </p:nvGrpSpPr>
        <p:grpSpPr>
          <a:xfrm>
            <a:off x="6934874" y="0"/>
            <a:ext cx="2209125" cy="4415589"/>
            <a:chOff x="6995701" y="1531097"/>
            <a:chExt cx="1898299" cy="4994247"/>
          </a:xfrm>
          <a:solidFill>
            <a:srgbClr val="0B90D0"/>
          </a:solidFill>
        </p:grpSpPr>
        <p:sp>
          <p:nvSpPr>
            <p:cNvPr id="18" name="Rechthoek 17"/>
            <p:cNvSpPr/>
            <p:nvPr/>
          </p:nvSpPr>
          <p:spPr>
            <a:xfrm>
              <a:off x="6995701" y="1556792"/>
              <a:ext cx="1896779" cy="4968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7221" y="2210157"/>
              <a:ext cx="1896779" cy="431518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1" name="Tekstvak 20"/>
            <p:cNvSpPr txBox="1"/>
            <p:nvPr/>
          </p:nvSpPr>
          <p:spPr>
            <a:xfrm>
              <a:off x="6995701" y="1531097"/>
              <a:ext cx="1896779" cy="730985"/>
            </a:xfrm>
            <a:prstGeom prst="rect">
              <a:avLst/>
            </a:prstGeom>
            <a:solidFill>
              <a:srgbClr val="0B90D0"/>
            </a:solidFill>
          </p:spPr>
          <p:txBody>
            <a:bodyPr wrap="square" rtlCol="0">
              <a:spAutoFit/>
            </a:bodyPr>
            <a:lstStyle/>
            <a:p>
              <a:r>
                <a:rPr lang="nl-NL" sz="1200" dirty="0">
                  <a:solidFill>
                    <a:schemeClr val="bg1"/>
                  </a:solidFill>
                </a:rPr>
                <a:t>1.3 </a:t>
              </a:r>
              <a:r>
                <a:rPr lang="nl-NL" sz="1200" dirty="0" err="1">
                  <a:solidFill>
                    <a:schemeClr val="bg1"/>
                  </a:solidFill>
                </a:rPr>
                <a:t>mln</a:t>
              </a:r>
              <a:r>
                <a:rPr lang="nl-NL" sz="1200" dirty="0">
                  <a:solidFill>
                    <a:schemeClr val="bg1"/>
                  </a:solidFill>
                </a:rPr>
                <a:t> inwoners</a:t>
              </a:r>
            </a:p>
            <a:p>
              <a:r>
                <a:rPr lang="nl-NL" sz="1200" dirty="0">
                  <a:solidFill>
                    <a:schemeClr val="bg1"/>
                  </a:solidFill>
                </a:rPr>
                <a:t>30 k bedrijven</a:t>
              </a:r>
            </a:p>
            <a:p>
              <a:r>
                <a:rPr lang="nl-NL" sz="1200" dirty="0">
                  <a:solidFill>
                    <a:schemeClr val="bg1"/>
                  </a:solidFill>
                </a:rPr>
                <a:t>32 gemeenten</a:t>
              </a:r>
            </a:p>
          </p:txBody>
        </p:sp>
      </p:grpSp>
      <p:sp>
        <p:nvSpPr>
          <p:cNvPr id="16" name="Titel 1"/>
          <p:cNvSpPr txBox="1">
            <a:spLocks/>
          </p:cNvSpPr>
          <p:nvPr/>
        </p:nvSpPr>
        <p:spPr>
          <a:xfrm>
            <a:off x="742950" y="304799"/>
            <a:ext cx="8134350" cy="758429"/>
          </a:xfrm>
          <a:prstGeom prst="rect">
            <a:avLst/>
          </a:prstGeom>
        </p:spPr>
        <p:txBody>
          <a:bodyPr vert="horz" lIns="0" tIns="45720" rIns="91440" bIns="45720" rtlCol="0" anchor="b" anchorCtr="0">
            <a:normAutofit fontScale="92500" lnSpcReduction="20000"/>
          </a:bodyPr>
          <a:lstStyle>
            <a:lvl1pPr algn="l" defTabSz="457200" rtl="0" eaLnBrk="1" latinLnBrk="0" hangingPunct="1">
              <a:spcBef>
                <a:spcPct val="0"/>
              </a:spcBef>
              <a:buNone/>
              <a:defRPr sz="2800" kern="1200">
                <a:solidFill>
                  <a:srgbClr val="0092C8"/>
                </a:solidFill>
                <a:latin typeface="Verdana" charset="0"/>
                <a:ea typeface="Verdana" charset="0"/>
                <a:cs typeface="Verdana" charset="0"/>
              </a:defRPr>
            </a:lvl1pPr>
          </a:lstStyle>
          <a:p>
            <a:r>
              <a:rPr lang="nl-NL" dirty="0"/>
              <a:t>Aanleiding zoektocht </a:t>
            </a:r>
            <a:br>
              <a:rPr lang="nl-NL" dirty="0"/>
            </a:br>
            <a:r>
              <a:rPr lang="nl-NL" dirty="0"/>
              <a:t>Reputatieonderzoek HHNK</a:t>
            </a:r>
          </a:p>
        </p:txBody>
      </p:sp>
    </p:spTree>
    <p:extLst>
      <p:ext uri="{BB962C8B-B14F-4D97-AF65-F5344CB8AC3E}">
        <p14:creationId xmlns:p14="http://schemas.microsoft.com/office/powerpoint/2010/main" val="236166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828" y="1"/>
            <a:ext cx="8134350" cy="758429"/>
          </a:xfrm>
        </p:spPr>
        <p:txBody>
          <a:bodyPr>
            <a:normAutofit/>
          </a:bodyPr>
          <a:lstStyle/>
          <a:p>
            <a:r>
              <a:rPr lang="nl-NL" dirty="0"/>
              <a:t>Business </a:t>
            </a:r>
            <a:r>
              <a:rPr lang="nl-NL" dirty="0" err="1"/>
              <a:t>Use</a:t>
            </a:r>
            <a:r>
              <a:rPr lang="nl-NL" dirty="0"/>
              <a:t> Cases (output management)</a:t>
            </a:r>
          </a:p>
        </p:txBody>
      </p:sp>
      <p:sp>
        <p:nvSpPr>
          <p:cNvPr id="5" name="Tijdelijke aanduiding voor inhoud 2"/>
          <p:cNvSpPr txBox="1">
            <a:spLocks/>
          </p:cNvSpPr>
          <p:nvPr/>
        </p:nvSpPr>
        <p:spPr>
          <a:xfrm>
            <a:off x="1073899" y="848467"/>
            <a:ext cx="7886700" cy="3499646"/>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100" dirty="0">
                <a:solidFill>
                  <a:srgbClr val="0092C8"/>
                </a:solidFill>
              </a:rPr>
              <a:t>Vergunningen/Meldingen</a:t>
            </a:r>
          </a:p>
          <a:p>
            <a:pPr lvl="1"/>
            <a:r>
              <a:rPr lang="nl-NL" sz="1800" dirty="0"/>
              <a:t>Vergunningsaanvragen: </a:t>
            </a:r>
            <a:r>
              <a:rPr lang="nl-NL" sz="1800" b="1" dirty="0"/>
              <a:t>2300</a:t>
            </a:r>
            <a:r>
              <a:rPr lang="nl-NL" sz="1800" dirty="0"/>
              <a:t> </a:t>
            </a:r>
          </a:p>
          <a:p>
            <a:pPr lvl="1"/>
            <a:r>
              <a:rPr lang="nl-NL" sz="1800" dirty="0"/>
              <a:t>Meldingsaanvragen: </a:t>
            </a:r>
            <a:r>
              <a:rPr lang="nl-NL" sz="1800" b="1" dirty="0"/>
              <a:t>1650</a:t>
            </a:r>
          </a:p>
          <a:p>
            <a:pPr lvl="1"/>
            <a:r>
              <a:rPr lang="nl-NL" sz="1800" dirty="0"/>
              <a:t>Verzoek om aanvullende informatie: </a:t>
            </a:r>
            <a:r>
              <a:rPr lang="nl-NL" sz="1800" b="1" dirty="0"/>
              <a:t>1950</a:t>
            </a:r>
          </a:p>
          <a:p>
            <a:pPr lvl="1"/>
            <a:r>
              <a:rPr lang="nl-NL" sz="1800" dirty="0"/>
              <a:t>Adviesverzoeken: </a:t>
            </a:r>
            <a:r>
              <a:rPr lang="nl-NL" sz="1800" b="1" dirty="0"/>
              <a:t>30</a:t>
            </a:r>
          </a:p>
          <a:p>
            <a:r>
              <a:rPr lang="nl-NL" sz="2100" dirty="0">
                <a:solidFill>
                  <a:srgbClr val="0092C8"/>
                </a:solidFill>
              </a:rPr>
              <a:t>Schouw</a:t>
            </a:r>
          </a:p>
          <a:p>
            <a:pPr lvl="1"/>
            <a:r>
              <a:rPr lang="nl-NL" sz="1800" dirty="0"/>
              <a:t>Overtredingen: </a:t>
            </a:r>
            <a:r>
              <a:rPr lang="nl-NL" sz="1800" b="1" dirty="0"/>
              <a:t>11.000</a:t>
            </a:r>
            <a:r>
              <a:rPr lang="nl-NL" sz="1800" dirty="0"/>
              <a:t> waarvan aanschrijvingen: </a:t>
            </a:r>
            <a:r>
              <a:rPr lang="nl-NL" sz="1800" b="1" dirty="0"/>
              <a:t>5.000</a:t>
            </a:r>
          </a:p>
          <a:p>
            <a:pPr lvl="1"/>
            <a:r>
              <a:rPr lang="nl-NL" sz="1800" dirty="0"/>
              <a:t>Herinneringen: </a:t>
            </a:r>
            <a:r>
              <a:rPr lang="nl-NL" sz="1800" b="1" dirty="0"/>
              <a:t>3.000</a:t>
            </a:r>
          </a:p>
          <a:p>
            <a:pPr lvl="1"/>
            <a:endParaRPr lang="nl-NL" sz="1800" b="1" dirty="0"/>
          </a:p>
          <a:p>
            <a:pPr lvl="1">
              <a:lnSpc>
                <a:spcPct val="120000"/>
              </a:lnSpc>
            </a:pPr>
            <a:r>
              <a:rPr lang="nl-NL" sz="1800" dirty="0"/>
              <a:t>Vooraankondigingen: </a:t>
            </a:r>
            <a:r>
              <a:rPr lang="nl-NL" sz="1800" b="1" dirty="0"/>
              <a:t>100.000</a:t>
            </a:r>
            <a:br>
              <a:rPr lang="nl-NL" sz="1800" i="1" dirty="0"/>
            </a:br>
            <a:r>
              <a:rPr lang="nl-NL" sz="1800" i="1" dirty="0"/>
              <a:t>De waterschappen doen digitale aankondigingen aan burgers en bedrijven, zoals ten aanzien van het schouwen.</a:t>
            </a:r>
            <a:r>
              <a:rPr lang="nl-NL" sz="1800" dirty="0"/>
              <a:t> </a:t>
            </a:r>
            <a:br>
              <a:rPr lang="nl-NL" sz="1800" dirty="0"/>
            </a:br>
            <a:r>
              <a:rPr lang="nl-NL" sz="1800" i="1" dirty="0"/>
              <a:t>(Afspraak </a:t>
            </a:r>
            <a:r>
              <a:rPr lang="nl-NL" sz="1800" i="1" dirty="0" err="1"/>
              <a:t>digikompas</a:t>
            </a:r>
            <a:r>
              <a:rPr lang="nl-NL" sz="1800" i="1" dirty="0"/>
              <a:t> waterschappen). </a:t>
            </a:r>
            <a:endParaRPr lang="nl-NL" sz="1800" b="1" dirty="0"/>
          </a:p>
          <a:p>
            <a:r>
              <a:rPr lang="nl-NL" sz="2100" dirty="0">
                <a:solidFill>
                  <a:srgbClr val="0092C8"/>
                </a:solidFill>
              </a:rPr>
              <a:t>Belastingen</a:t>
            </a:r>
          </a:p>
          <a:p>
            <a:pPr lvl="1"/>
            <a:r>
              <a:rPr lang="nl-NL" sz="1800" dirty="0"/>
              <a:t>Aanslagen: </a:t>
            </a:r>
            <a:r>
              <a:rPr lang="nl-NL" sz="1800" b="1" dirty="0"/>
              <a:t>650.000</a:t>
            </a:r>
            <a:r>
              <a:rPr lang="nl-NL" sz="1800" dirty="0"/>
              <a:t> (burgers) en </a:t>
            </a:r>
            <a:r>
              <a:rPr lang="nl-NL" sz="1800" b="1" dirty="0"/>
              <a:t>15.000</a:t>
            </a:r>
            <a:r>
              <a:rPr lang="nl-NL" sz="1800" dirty="0"/>
              <a:t> (bedrijven)</a:t>
            </a:r>
          </a:p>
          <a:p>
            <a:pPr lvl="1"/>
            <a:r>
              <a:rPr lang="nl-NL" sz="1800" dirty="0"/>
              <a:t>Kwijtscheldingen: </a:t>
            </a:r>
            <a:r>
              <a:rPr lang="nl-NL" sz="1800" b="1" dirty="0"/>
              <a:t>30.000</a:t>
            </a:r>
            <a:r>
              <a:rPr lang="nl-NL" sz="1800" dirty="0"/>
              <a:t> en afwijzingen: </a:t>
            </a:r>
            <a:r>
              <a:rPr lang="nl-NL" sz="1800" b="1" dirty="0"/>
              <a:t>11.000</a:t>
            </a:r>
          </a:p>
          <a:p>
            <a:pPr lvl="1"/>
            <a:r>
              <a:rPr lang="nl-NL" sz="1800" dirty="0"/>
              <a:t>Bezwaren: </a:t>
            </a:r>
            <a:r>
              <a:rPr lang="nl-NL" sz="1800" b="1" dirty="0"/>
              <a:t>6.000</a:t>
            </a:r>
          </a:p>
          <a:p>
            <a:pPr lvl="1"/>
            <a:r>
              <a:rPr lang="nl-NL" sz="1800" dirty="0"/>
              <a:t>Communicatie met gemeenten: </a:t>
            </a:r>
            <a:r>
              <a:rPr lang="nl-NL" sz="1800" b="1" dirty="0"/>
              <a:t>15.000</a:t>
            </a:r>
          </a:p>
          <a:p>
            <a:pPr lvl="1"/>
            <a:r>
              <a:rPr lang="nl-NL" sz="1800" dirty="0"/>
              <a:t>Aangifte bedrijven: </a:t>
            </a:r>
            <a:r>
              <a:rPr lang="nl-NL" sz="1800" dirty="0" err="1"/>
              <a:t>n.n.b</a:t>
            </a:r>
            <a:endParaRPr lang="nl-NL" sz="1800" dirty="0"/>
          </a:p>
          <a:p>
            <a:r>
              <a:rPr lang="nl-NL" sz="2100" dirty="0">
                <a:solidFill>
                  <a:srgbClr val="0092C8"/>
                </a:solidFill>
              </a:rPr>
              <a:t>Pacht</a:t>
            </a:r>
          </a:p>
          <a:p>
            <a:pPr lvl="1"/>
            <a:r>
              <a:rPr lang="nl-NL" sz="1800" dirty="0"/>
              <a:t>Facturen: </a:t>
            </a:r>
            <a:r>
              <a:rPr lang="nl-NL" sz="1800" b="1" dirty="0"/>
              <a:t>3.600</a:t>
            </a:r>
          </a:p>
        </p:txBody>
      </p:sp>
    </p:spTree>
    <p:extLst>
      <p:ext uri="{BB962C8B-B14F-4D97-AF65-F5344CB8AC3E}">
        <p14:creationId xmlns:p14="http://schemas.microsoft.com/office/powerpoint/2010/main" val="385020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Ambitie digitaal postkanaal (output management)</a:t>
            </a:r>
          </a:p>
        </p:txBody>
      </p:sp>
      <p:sp>
        <p:nvSpPr>
          <p:cNvPr id="3" name="Tijdelijke aanduiding voor inhoud 2"/>
          <p:cNvSpPr>
            <a:spLocks noGrp="1"/>
          </p:cNvSpPr>
          <p:nvPr>
            <p:ph idx="1"/>
          </p:nvPr>
        </p:nvSpPr>
        <p:spPr>
          <a:xfrm>
            <a:off x="808086" y="1094837"/>
            <a:ext cx="6213764" cy="2756972"/>
          </a:xfrm>
        </p:spPr>
        <p:txBody>
          <a:bodyPr anchor="ctr">
            <a:normAutofit/>
          </a:bodyPr>
          <a:lstStyle/>
          <a:p>
            <a:pPr>
              <a:lnSpc>
                <a:spcPts val="2800"/>
              </a:lnSpc>
            </a:pPr>
            <a:r>
              <a:rPr lang="nl-NL" sz="1800" dirty="0">
                <a:latin typeface="+mn-lt"/>
                <a:ea typeface="+mn-ea"/>
                <a:cs typeface="+mn-cs"/>
              </a:rPr>
              <a:t>HHNK past een generieke klantbenadering toe. </a:t>
            </a:r>
            <a:br>
              <a:rPr lang="nl-NL" sz="1800" dirty="0">
                <a:latin typeface="+mn-lt"/>
                <a:ea typeface="+mn-ea"/>
                <a:cs typeface="+mn-cs"/>
              </a:rPr>
            </a:br>
            <a:r>
              <a:rPr lang="nl-NL" sz="1800" dirty="0">
                <a:latin typeface="+mn-lt"/>
                <a:ea typeface="+mn-ea"/>
                <a:cs typeface="+mn-cs"/>
              </a:rPr>
              <a:t>Alle communicatie-uiting naar inwoners en ondernemers is: </a:t>
            </a:r>
          </a:p>
          <a:p>
            <a:pPr marL="285750" indent="-285750">
              <a:lnSpc>
                <a:spcPts val="2800"/>
              </a:lnSpc>
              <a:buClr>
                <a:schemeClr val="accent1">
                  <a:lumMod val="75000"/>
                </a:schemeClr>
              </a:buClr>
              <a:buFont typeface="Arial" panose="020B0604020202020204" pitchFamily="34" charset="0"/>
              <a:buChar char="•"/>
            </a:pPr>
            <a:r>
              <a:rPr lang="nl-NL" sz="1800" dirty="0">
                <a:latin typeface="+mn-lt"/>
                <a:ea typeface="+mn-ea"/>
                <a:cs typeface="+mn-cs"/>
              </a:rPr>
              <a:t>in begrijpelijke taal geformuleerd; </a:t>
            </a:r>
          </a:p>
          <a:p>
            <a:pPr marL="285750" indent="-285750">
              <a:lnSpc>
                <a:spcPts val="2800"/>
              </a:lnSpc>
              <a:buClr>
                <a:schemeClr val="accent1">
                  <a:lumMod val="75000"/>
                </a:schemeClr>
              </a:buClr>
              <a:buFont typeface="Arial" panose="020B0604020202020204" pitchFamily="34" charset="0"/>
              <a:buChar char="•"/>
            </a:pPr>
            <a:r>
              <a:rPr lang="nl-NL" sz="1800" dirty="0">
                <a:latin typeface="+mn-lt"/>
                <a:ea typeface="+mn-ea"/>
                <a:cs typeface="+mn-cs"/>
              </a:rPr>
              <a:t>herkenbaar en eenduidig opgebouwd; </a:t>
            </a:r>
          </a:p>
          <a:p>
            <a:pPr marL="285750" indent="-285750">
              <a:lnSpc>
                <a:spcPts val="2800"/>
              </a:lnSpc>
              <a:buClr>
                <a:schemeClr val="accent1">
                  <a:lumMod val="75000"/>
                </a:schemeClr>
              </a:buClr>
              <a:buFont typeface="Arial" panose="020B0604020202020204" pitchFamily="34" charset="0"/>
              <a:buChar char="•"/>
            </a:pPr>
            <a:r>
              <a:rPr lang="nl-NL" sz="1800" dirty="0">
                <a:latin typeface="+mn-lt"/>
                <a:ea typeface="+mn-ea"/>
                <a:cs typeface="+mn-cs"/>
              </a:rPr>
              <a:t>waar mogelijk gepersonaliseerd en op basis van kanaalvoorkeur (klant) verstuurd.</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5066" y="3032653"/>
            <a:ext cx="1792234" cy="11948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942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Digitaal postkanaal (output management)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0"/>
            <a:ext cx="9158653" cy="952500"/>
          </a:xfrm>
          <a:prstGeom prst="rect">
            <a:avLst/>
          </a:prstGeom>
        </p:spPr>
      </p:pic>
      <p:pic>
        <p:nvPicPr>
          <p:cNvPr id="5" name="Afbeelding 4">
            <a:hlinkClick r:id="rId3" action="ppaction://hlinksldjump"/>
          </p:cNvPr>
          <p:cNvPicPr>
            <a:picLocks noChangeAspect="1"/>
          </p:cNvPicPr>
          <p:nvPr/>
        </p:nvPicPr>
        <p:blipFill>
          <a:blip r:embed="rId4"/>
          <a:stretch>
            <a:fillRect/>
          </a:stretch>
        </p:blipFill>
        <p:spPr>
          <a:xfrm>
            <a:off x="7550150" y="4400550"/>
            <a:ext cx="1422400" cy="711200"/>
          </a:xfrm>
          <a:prstGeom prst="rect">
            <a:avLst/>
          </a:prstGeom>
        </p:spPr>
      </p:pic>
      <p:sp>
        <p:nvSpPr>
          <p:cNvPr id="25" name="Tekstvak 24"/>
          <p:cNvSpPr txBox="1"/>
          <p:nvPr/>
        </p:nvSpPr>
        <p:spPr>
          <a:xfrm>
            <a:off x="894522" y="1172817"/>
            <a:ext cx="7982777" cy="3000821"/>
          </a:xfrm>
          <a:prstGeom prst="rect">
            <a:avLst/>
          </a:prstGeom>
          <a:noFill/>
        </p:spPr>
        <p:txBody>
          <a:bodyPr wrap="square" rtlCol="0">
            <a:spAutoFit/>
          </a:bodyPr>
          <a:lstStyle/>
          <a:p>
            <a:pPr>
              <a:lnSpc>
                <a:spcPct val="150000"/>
              </a:lnSpc>
            </a:pPr>
            <a:r>
              <a:rPr lang="nl-NL" dirty="0">
                <a:solidFill>
                  <a:srgbClr val="0092C8"/>
                </a:solidFill>
              </a:rPr>
              <a:t>Doelstelling:</a:t>
            </a:r>
            <a:r>
              <a:rPr lang="nl-NL" dirty="0"/>
              <a:t> Verbeteren van de organisatie, opmaak, beheer en distributie van generieke communicatie-uiting naar inwoners en ondernemers op basis van kanaalvoorkeur.</a:t>
            </a:r>
          </a:p>
          <a:p>
            <a:pPr>
              <a:lnSpc>
                <a:spcPct val="150000"/>
              </a:lnSpc>
            </a:pPr>
            <a:r>
              <a:rPr lang="nl-NL" dirty="0">
                <a:solidFill>
                  <a:srgbClr val="0086C7"/>
                </a:solidFill>
              </a:rPr>
              <a:t>Domein: </a:t>
            </a:r>
            <a:r>
              <a:rPr lang="nl-NL" dirty="0"/>
              <a:t>Bedrijfsvoering; belastingen, vergunningen, grondzaken, schouw</a:t>
            </a:r>
          </a:p>
          <a:p>
            <a:pPr>
              <a:lnSpc>
                <a:spcPct val="150000"/>
              </a:lnSpc>
            </a:pPr>
            <a:endParaRPr lang="nl-NL" dirty="0">
              <a:solidFill>
                <a:srgbClr val="0086C7"/>
              </a:solidFill>
            </a:endParaRPr>
          </a:p>
          <a:p>
            <a:pPr>
              <a:lnSpc>
                <a:spcPct val="150000"/>
              </a:lnSpc>
            </a:pPr>
            <a:r>
              <a:rPr lang="nl-NL" dirty="0">
                <a:solidFill>
                  <a:srgbClr val="0086C7"/>
                </a:solidFill>
              </a:rPr>
              <a:t>Score:</a:t>
            </a:r>
            <a:r>
              <a:rPr lang="nl-NL" dirty="0"/>
              <a:t> Wet          Dienstverlening           Organisatiedoelen           Reputatiewaarde</a:t>
            </a:r>
          </a:p>
          <a:p>
            <a:pPr>
              <a:lnSpc>
                <a:spcPct val="150000"/>
              </a:lnSpc>
            </a:pPr>
            <a:endParaRPr lang="nl-NL" dirty="0"/>
          </a:p>
        </p:txBody>
      </p:sp>
      <p:sp>
        <p:nvSpPr>
          <p:cNvPr id="26" name="Ovaal 25"/>
          <p:cNvSpPr/>
          <p:nvPr/>
        </p:nvSpPr>
        <p:spPr>
          <a:xfrm>
            <a:off x="2020955"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7" name="Ovaal 26"/>
          <p:cNvSpPr/>
          <p:nvPr/>
        </p:nvSpPr>
        <p:spPr>
          <a:xfrm>
            <a:off x="2170042"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8" name="Ovaal 27"/>
          <p:cNvSpPr/>
          <p:nvPr/>
        </p:nvSpPr>
        <p:spPr>
          <a:xfrm>
            <a:off x="2319129"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Ovaal 28"/>
          <p:cNvSpPr/>
          <p:nvPr/>
        </p:nvSpPr>
        <p:spPr>
          <a:xfrm>
            <a:off x="4014441"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Ovaal 29"/>
          <p:cNvSpPr/>
          <p:nvPr/>
        </p:nvSpPr>
        <p:spPr>
          <a:xfrm>
            <a:off x="4163528"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Ovaal 30"/>
          <p:cNvSpPr/>
          <p:nvPr/>
        </p:nvSpPr>
        <p:spPr>
          <a:xfrm>
            <a:off x="4312615"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Ovaal 31"/>
          <p:cNvSpPr/>
          <p:nvPr/>
        </p:nvSpPr>
        <p:spPr>
          <a:xfrm>
            <a:off x="6277593"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3" name="Ovaal 32"/>
          <p:cNvSpPr/>
          <p:nvPr/>
        </p:nvSpPr>
        <p:spPr>
          <a:xfrm>
            <a:off x="6426680"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4" name="Ovaal 33"/>
          <p:cNvSpPr/>
          <p:nvPr/>
        </p:nvSpPr>
        <p:spPr>
          <a:xfrm>
            <a:off x="6575767"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5" name="Ovaal 34"/>
          <p:cNvSpPr/>
          <p:nvPr/>
        </p:nvSpPr>
        <p:spPr>
          <a:xfrm>
            <a:off x="8437908"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6" name="Ovaal 35"/>
          <p:cNvSpPr/>
          <p:nvPr/>
        </p:nvSpPr>
        <p:spPr>
          <a:xfrm>
            <a:off x="8586995"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7" name="Ovaal 36"/>
          <p:cNvSpPr/>
          <p:nvPr/>
        </p:nvSpPr>
        <p:spPr>
          <a:xfrm>
            <a:off x="8736082" y="3448783"/>
            <a:ext cx="125895" cy="1258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Rechthoekig bijschrift 1"/>
          <p:cNvSpPr/>
          <p:nvPr/>
        </p:nvSpPr>
        <p:spPr>
          <a:xfrm>
            <a:off x="333374" y="113053"/>
            <a:ext cx="5000625" cy="2886075"/>
          </a:xfrm>
          <a:prstGeom prst="wedgeRectCallout">
            <a:avLst/>
          </a:prstGeom>
          <a:solidFill>
            <a:srgbClr val="0B90D0"/>
          </a:solidFill>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Wet Digitale Overheid; Wet GDI; </a:t>
            </a:r>
            <a:br>
              <a:rPr lang="nl-NL" sz="1400" dirty="0"/>
            </a:br>
            <a:endParaRPr lang="nl-NL" sz="1400" dirty="0"/>
          </a:p>
          <a:p>
            <a:r>
              <a:rPr lang="nl-NL" sz="1400" dirty="0"/>
              <a:t>Om invulling te geven aan het </a:t>
            </a:r>
            <a:r>
              <a:rPr lang="nl-NL" sz="1400" dirty="0" err="1"/>
              <a:t>Rijksbrede</a:t>
            </a:r>
            <a:r>
              <a:rPr lang="nl-NL" sz="1400" dirty="0"/>
              <a:t> programma van de Digitale Overheid, zijn wetten gepasseerd en afspraken van kracht. Maar er zijn ook innovaties waar we als waterschappen zelf de regie op hebben. Die we oppakken omdat we daarmee invulling geven aan een maatschappelijke behoefte, of omdat we er voordeel mee kunnen halen in kwalitatieve of financiële zin. Door enkel te focussen op “wat moet” lopen we het risico kansen voor verbinding en verbetering te missen.</a:t>
            </a:r>
          </a:p>
          <a:p>
            <a:r>
              <a:rPr lang="nl-NL" sz="1400" dirty="0"/>
              <a:t>Alles “wat moet” betreft huidige of aanstaande wet- en regelgeving en behoort zodoende tot de baseline voor de basis op orde.</a:t>
            </a:r>
          </a:p>
        </p:txBody>
      </p:sp>
      <p:sp>
        <p:nvSpPr>
          <p:cNvPr id="19" name="Rechthoekig bijschrift 18"/>
          <p:cNvSpPr/>
          <p:nvPr/>
        </p:nvSpPr>
        <p:spPr>
          <a:xfrm>
            <a:off x="1726162" y="113053"/>
            <a:ext cx="5000625" cy="2886075"/>
          </a:xfrm>
          <a:prstGeom prst="wedgeRectCallout">
            <a:avLst/>
          </a:prstGeom>
          <a:solidFill>
            <a:srgbClr val="0B90D0"/>
          </a:solidFill>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Basis op orde:</a:t>
            </a:r>
          </a:p>
          <a:p>
            <a:endParaRPr lang="nl-NL" sz="1400" dirty="0"/>
          </a:p>
          <a:p>
            <a:pPr marL="285750" indent="-285750">
              <a:buFont typeface="Arial" panose="020B0604020202020204" pitchFamily="34" charset="0"/>
              <a:buChar char="•"/>
            </a:pPr>
            <a:r>
              <a:rPr lang="nl-NL" sz="1400" dirty="0"/>
              <a:t>Alle door het waterschap geleverde producten en diensten aan burgers en bedrijven zijn vindbaar, zowel via de eigen site als via het overheidsportaal. </a:t>
            </a:r>
          </a:p>
          <a:p>
            <a:pPr marL="285750" indent="-285750">
              <a:buFont typeface="Arial" panose="020B0604020202020204" pitchFamily="34" charset="0"/>
              <a:buChar char="•"/>
            </a:pPr>
            <a:r>
              <a:rPr lang="nl-NL" sz="1400" dirty="0"/>
              <a:t>De websites en mobiele applicaties van het waterschap voldoen aan de Europese toegankelijkheidsstandaard.</a:t>
            </a:r>
          </a:p>
          <a:p>
            <a:pPr marL="285750" indent="-285750">
              <a:buFont typeface="Arial" panose="020B0604020202020204" pitchFamily="34" charset="0"/>
              <a:buChar char="•"/>
            </a:pPr>
            <a:r>
              <a:rPr lang="nl-NL" sz="1400" dirty="0"/>
              <a:t>Belastingaanslagen en andere brieven worden door het waterschap digitaal aan bedrijven verzonden via de </a:t>
            </a:r>
            <a:r>
              <a:rPr lang="nl-NL" sz="1400" dirty="0" err="1"/>
              <a:t>Berichtenbox</a:t>
            </a:r>
            <a:r>
              <a:rPr lang="nl-NL" sz="1400" dirty="0"/>
              <a:t> voor bedrijven en aan burgers verzonden via </a:t>
            </a:r>
            <a:r>
              <a:rPr lang="nl-NL" sz="1400" dirty="0" err="1"/>
              <a:t>MijnOverheid</a:t>
            </a:r>
            <a:r>
              <a:rPr lang="nl-NL" sz="1400" dirty="0"/>
              <a:t> </a:t>
            </a:r>
            <a:r>
              <a:rPr lang="nl-NL" sz="1400" dirty="0" err="1"/>
              <a:t>Berichtenbox</a:t>
            </a:r>
            <a:r>
              <a:rPr lang="nl-NL" sz="1400" dirty="0"/>
              <a:t>.</a:t>
            </a:r>
          </a:p>
          <a:p>
            <a:pPr marL="285750" indent="-285750">
              <a:buFont typeface="Arial" panose="020B0604020202020204" pitchFamily="34" charset="0"/>
              <a:buChar char="•"/>
            </a:pPr>
            <a:r>
              <a:rPr lang="nl-NL" sz="1400" dirty="0"/>
              <a:t>Het waterschap werkt zaakgericht op basis van een centraal vastgestelde Zaaktypecatalogus.</a:t>
            </a:r>
          </a:p>
        </p:txBody>
      </p:sp>
      <p:sp>
        <p:nvSpPr>
          <p:cNvPr id="20" name="Rechthoekig bijschrift 19"/>
          <p:cNvSpPr/>
          <p:nvPr/>
        </p:nvSpPr>
        <p:spPr>
          <a:xfrm>
            <a:off x="3571211" y="121733"/>
            <a:ext cx="5000625" cy="2886075"/>
          </a:xfrm>
          <a:prstGeom prst="wedgeRectCallout">
            <a:avLst/>
          </a:prstGeom>
          <a:solidFill>
            <a:srgbClr val="0B90D0"/>
          </a:solidFill>
        </p:spPr>
        <p:style>
          <a:lnRef idx="1">
            <a:schemeClr val="accent1"/>
          </a:lnRef>
          <a:fillRef idx="3">
            <a:schemeClr val="accent1"/>
          </a:fillRef>
          <a:effectRef idx="2">
            <a:schemeClr val="accent1"/>
          </a:effectRef>
          <a:fontRef idx="minor">
            <a:schemeClr val="lt1"/>
          </a:fontRef>
        </p:style>
        <p:txBody>
          <a:bodyPr rtlCol="0" anchor="t"/>
          <a:lstStyle/>
          <a:p>
            <a:r>
              <a:rPr lang="nl-NL" sz="1400" dirty="0"/>
              <a:t>Strategie organisatieontwikkeling:</a:t>
            </a:r>
          </a:p>
          <a:p>
            <a:endParaRPr lang="nl-NL" sz="1400" dirty="0"/>
          </a:p>
          <a:p>
            <a:pPr marL="285750" indent="-285750">
              <a:buFont typeface="Arial" panose="020B0604020202020204" pitchFamily="34" charset="0"/>
              <a:buChar char="•"/>
            </a:pPr>
            <a:r>
              <a:rPr lang="nl-NL" sz="1400" dirty="0"/>
              <a:t>De inwoners en de omgeving staan centraal bij ons dagelijks handelen</a:t>
            </a:r>
          </a:p>
          <a:p>
            <a:pPr marL="285750" indent="-285750">
              <a:buFont typeface="Arial" panose="020B0604020202020204" pitchFamily="34" charset="0"/>
              <a:buChar char="•"/>
            </a:pPr>
            <a:r>
              <a:rPr lang="nl-NL" sz="1400" dirty="0"/>
              <a:t>Wij werken op basis van feiten, ervaringen en kundigheid</a:t>
            </a:r>
          </a:p>
          <a:p>
            <a:pPr marL="285750" indent="-285750">
              <a:buFont typeface="Arial" panose="020B0604020202020204" pitchFamily="34" charset="0"/>
              <a:buChar char="•"/>
            </a:pPr>
            <a:r>
              <a:rPr lang="nl-NL" sz="1400" dirty="0"/>
              <a:t>Er is flexibiliteit in ons werk en in onze houding richting onze omgeving (adaptief vermogen)</a:t>
            </a:r>
          </a:p>
          <a:p>
            <a:pPr marL="285750" indent="-285750">
              <a:buFont typeface="Arial" panose="020B0604020202020204" pitchFamily="34" charset="0"/>
              <a:buChar char="•"/>
            </a:pPr>
            <a:r>
              <a:rPr lang="nl-NL" sz="1400" dirty="0"/>
              <a:t>Leren van onze fouten</a:t>
            </a:r>
          </a:p>
          <a:p>
            <a:pPr marL="285750" indent="-285750">
              <a:buFont typeface="Arial" panose="020B0604020202020204" pitchFamily="34" charset="0"/>
              <a:buChar char="•"/>
            </a:pPr>
            <a:r>
              <a:rPr lang="nl-NL" sz="1400" dirty="0"/>
              <a:t>Wij zijn bij de uitvoering van ons werk doelmatig en houden wij de kosten en baten verhouding scherp in het oog</a:t>
            </a:r>
          </a:p>
          <a:p>
            <a:pPr marL="285750" indent="-285750">
              <a:buFont typeface="Arial" panose="020B0604020202020204" pitchFamily="34" charset="0"/>
              <a:buChar char="•"/>
            </a:pPr>
            <a:r>
              <a:rPr lang="nl-NL" sz="1400" dirty="0"/>
              <a:t>Het hoogheemraadschap is een aantrekkelijke werkgever</a:t>
            </a:r>
          </a:p>
        </p:txBody>
      </p:sp>
      <p:sp>
        <p:nvSpPr>
          <p:cNvPr id="21" name="Rechthoekig bijschrift 20"/>
          <p:cNvSpPr/>
          <p:nvPr/>
        </p:nvSpPr>
        <p:spPr>
          <a:xfrm>
            <a:off x="3989314" y="113052"/>
            <a:ext cx="5000625" cy="2886075"/>
          </a:xfrm>
          <a:prstGeom prst="wedgeRectCallout">
            <a:avLst>
              <a:gd name="adj1" fmla="val 22049"/>
              <a:gd name="adj2" fmla="val 62220"/>
            </a:avLst>
          </a:prstGeom>
          <a:solidFill>
            <a:srgbClr val="0B90D0"/>
          </a:solidFill>
        </p:spPr>
        <p:style>
          <a:lnRef idx="1">
            <a:schemeClr val="accent1"/>
          </a:lnRef>
          <a:fillRef idx="3">
            <a:schemeClr val="accent1"/>
          </a:fillRef>
          <a:effectRef idx="2">
            <a:schemeClr val="accent1"/>
          </a:effectRef>
          <a:fontRef idx="minor">
            <a:schemeClr val="lt1"/>
          </a:fontRef>
        </p:style>
        <p:txBody>
          <a:bodyPr rtlCol="0" anchor="t"/>
          <a:lstStyle/>
          <a:p>
            <a:r>
              <a:rPr lang="nl-NL" sz="1400" dirty="0"/>
              <a:t>Top 5 meeste extra aandacht volgens inwoners:</a:t>
            </a:r>
          </a:p>
          <a:p>
            <a:endParaRPr lang="nl-NL" sz="1400" dirty="0"/>
          </a:p>
          <a:p>
            <a:pPr marL="285750" indent="-285750">
              <a:buFont typeface="Arial" panose="020B0604020202020204" pitchFamily="34" charset="0"/>
              <a:buChar char="•"/>
            </a:pPr>
            <a:r>
              <a:rPr lang="nl-NL" sz="1400" dirty="0"/>
              <a:t>Duurzaam energiegebruik</a:t>
            </a:r>
          </a:p>
          <a:p>
            <a:pPr marL="285750" indent="-285750">
              <a:buFont typeface="Arial" panose="020B0604020202020204" pitchFamily="34" charset="0"/>
              <a:buChar char="•"/>
            </a:pPr>
            <a:r>
              <a:rPr lang="nl-NL" sz="1400" dirty="0"/>
              <a:t>Beheer historisch erfgoed</a:t>
            </a:r>
          </a:p>
          <a:p>
            <a:pPr marL="285750" indent="-285750">
              <a:buFont typeface="Arial" panose="020B0604020202020204" pitchFamily="34" charset="0"/>
              <a:buChar char="•"/>
            </a:pPr>
            <a:r>
              <a:rPr lang="nl-NL" sz="1400" dirty="0"/>
              <a:t>Publiek ondernemerschap</a:t>
            </a:r>
          </a:p>
          <a:p>
            <a:pPr marL="285750" indent="-285750">
              <a:buFont typeface="Arial" panose="020B0604020202020204" pitchFamily="34" charset="0"/>
              <a:buChar char="•"/>
            </a:pPr>
            <a:r>
              <a:rPr lang="nl-NL" sz="1400" dirty="0"/>
              <a:t>Natuurbeheer / diversiteit</a:t>
            </a:r>
          </a:p>
          <a:p>
            <a:pPr marL="285750" indent="-285750">
              <a:buFont typeface="Arial" panose="020B0604020202020204" pitchFamily="34" charset="0"/>
              <a:buChar char="•"/>
            </a:pPr>
            <a:r>
              <a:rPr lang="nl-NL" sz="1400" dirty="0"/>
              <a:t>Dienstverlening</a:t>
            </a:r>
          </a:p>
        </p:txBody>
      </p:sp>
    </p:spTree>
    <p:extLst>
      <p:ext uri="{BB962C8B-B14F-4D97-AF65-F5344CB8AC3E}">
        <p14:creationId xmlns:p14="http://schemas.microsoft.com/office/powerpoint/2010/main" val="299344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9"/>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animBg="1"/>
      <p:bldP spid="19" grpId="1" animBg="1"/>
      <p:bldP spid="20" grpId="0" animBg="1"/>
      <p:bldP spid="20" grpId="1"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Functionele inrichting (output management)</a:t>
            </a:r>
          </a:p>
        </p:txBody>
      </p:sp>
      <p:grpSp>
        <p:nvGrpSpPr>
          <p:cNvPr id="4" name="Groep 3"/>
          <p:cNvGrpSpPr/>
          <p:nvPr/>
        </p:nvGrpSpPr>
        <p:grpSpPr>
          <a:xfrm>
            <a:off x="2092656" y="1063228"/>
            <a:ext cx="6306231" cy="3296535"/>
            <a:chOff x="1112516" y="299003"/>
            <a:chExt cx="10166407" cy="5808622"/>
          </a:xfrm>
        </p:grpSpPr>
        <p:sp>
          <p:nvSpPr>
            <p:cNvPr id="5" name="Zeshoek 4"/>
            <p:cNvSpPr/>
            <p:nvPr/>
          </p:nvSpPr>
          <p:spPr>
            <a:xfrm>
              <a:off x="1112516" y="3990025"/>
              <a:ext cx="1260766" cy="1051562"/>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600" b="1" dirty="0">
                  <a:solidFill>
                    <a:schemeClr val="bg1"/>
                  </a:solidFill>
                </a:rPr>
                <a:t>Aanroep vanuit willekeurige service</a:t>
              </a:r>
            </a:p>
          </p:txBody>
        </p:sp>
        <p:sp>
          <p:nvSpPr>
            <p:cNvPr id="6" name="Zeshoek 5"/>
            <p:cNvSpPr/>
            <p:nvPr/>
          </p:nvSpPr>
          <p:spPr>
            <a:xfrm>
              <a:off x="2097574" y="3466320"/>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bg1"/>
                  </a:solidFill>
                </a:rPr>
                <a:t>Ophalen Registratie / Zaak Nr. Archief</a:t>
              </a:r>
            </a:p>
          </p:txBody>
        </p:sp>
        <p:sp>
          <p:nvSpPr>
            <p:cNvPr id="7" name="Zeshoek 6"/>
            <p:cNvSpPr/>
            <p:nvPr/>
          </p:nvSpPr>
          <p:spPr>
            <a:xfrm>
              <a:off x="3082632" y="3994182"/>
              <a:ext cx="1260766" cy="105156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600" b="1" dirty="0">
                  <a:solidFill>
                    <a:schemeClr val="bg1"/>
                  </a:solidFill>
                </a:rPr>
                <a:t>Check persoon (in leven) BRP</a:t>
              </a:r>
            </a:p>
          </p:txBody>
        </p:sp>
        <p:sp>
          <p:nvSpPr>
            <p:cNvPr id="8" name="Zeshoek 7"/>
            <p:cNvSpPr/>
            <p:nvPr/>
          </p:nvSpPr>
          <p:spPr>
            <a:xfrm>
              <a:off x="5055523" y="3992101"/>
              <a:ext cx="1260766" cy="1051562"/>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600" b="1" dirty="0">
                  <a:solidFill>
                    <a:schemeClr val="bg1"/>
                  </a:solidFill>
                </a:rPr>
                <a:t>Check </a:t>
              </a:r>
            </a:p>
            <a:p>
              <a:pPr algn="ctr"/>
              <a:r>
                <a:rPr lang="nl-NL" sz="600" b="1" dirty="0">
                  <a:solidFill>
                    <a:schemeClr val="bg1"/>
                  </a:solidFill>
                </a:rPr>
                <a:t>MO-BB</a:t>
              </a:r>
            </a:p>
          </p:txBody>
        </p:sp>
        <p:sp>
          <p:nvSpPr>
            <p:cNvPr id="9" name="Zeshoek 8"/>
            <p:cNvSpPr/>
            <p:nvPr/>
          </p:nvSpPr>
          <p:spPr>
            <a:xfrm>
              <a:off x="6043356" y="3474633"/>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bg1"/>
                  </a:solidFill>
                </a:rPr>
                <a:t>Genereer brief</a:t>
              </a:r>
            </a:p>
          </p:txBody>
        </p:sp>
        <p:sp>
          <p:nvSpPr>
            <p:cNvPr id="10" name="Zeshoek 9"/>
            <p:cNvSpPr/>
            <p:nvPr/>
          </p:nvSpPr>
          <p:spPr>
            <a:xfrm>
              <a:off x="7031189" y="4004646"/>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bg1"/>
                  </a:solidFill>
                </a:rPr>
                <a:t>Registreer document in  archief / zaaksysteem</a:t>
              </a:r>
            </a:p>
          </p:txBody>
        </p:sp>
        <p:sp>
          <p:nvSpPr>
            <p:cNvPr id="11" name="Zeshoek 10"/>
            <p:cNvSpPr/>
            <p:nvPr/>
          </p:nvSpPr>
          <p:spPr>
            <a:xfrm>
              <a:off x="9013741" y="2961322"/>
              <a:ext cx="1260766" cy="105156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600" b="1" dirty="0">
                  <a:solidFill>
                    <a:schemeClr val="bg1"/>
                  </a:solidFill>
                </a:rPr>
                <a:t>Verzending</a:t>
              </a:r>
            </a:p>
          </p:txBody>
        </p:sp>
        <p:sp>
          <p:nvSpPr>
            <p:cNvPr id="12" name="Zeshoek 11"/>
            <p:cNvSpPr/>
            <p:nvPr/>
          </p:nvSpPr>
          <p:spPr>
            <a:xfrm>
              <a:off x="5052748" y="5039587"/>
              <a:ext cx="1260766" cy="1051562"/>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600" b="1" dirty="0">
                  <a:solidFill>
                    <a:schemeClr val="bg1"/>
                  </a:solidFill>
                </a:rPr>
                <a:t>Check</a:t>
              </a:r>
            </a:p>
            <a:p>
              <a:pPr algn="ctr"/>
              <a:r>
                <a:rPr lang="nl-NL" sz="600" b="1" dirty="0">
                  <a:solidFill>
                    <a:schemeClr val="bg1"/>
                  </a:solidFill>
                </a:rPr>
                <a:t> MO-BB</a:t>
              </a:r>
              <a:br>
                <a:rPr lang="nl-NL" sz="600" b="1" dirty="0">
                  <a:solidFill>
                    <a:schemeClr val="bg1"/>
                  </a:solidFill>
                </a:rPr>
              </a:br>
              <a:r>
                <a:rPr lang="nl-NL" sz="600" b="1" dirty="0">
                  <a:solidFill>
                    <a:schemeClr val="bg1"/>
                  </a:solidFill>
                </a:rPr>
                <a:t>HHNK</a:t>
              </a:r>
            </a:p>
          </p:txBody>
        </p:sp>
        <p:sp>
          <p:nvSpPr>
            <p:cNvPr id="13" name="Zeshoek 12"/>
            <p:cNvSpPr/>
            <p:nvPr/>
          </p:nvSpPr>
          <p:spPr>
            <a:xfrm>
              <a:off x="3082632" y="5047825"/>
              <a:ext cx="1260766" cy="105156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600" b="1" dirty="0">
                  <a:solidFill>
                    <a:schemeClr val="bg1"/>
                  </a:solidFill>
                </a:rPr>
                <a:t>Check persoon NAW</a:t>
              </a:r>
            </a:p>
            <a:p>
              <a:pPr algn="ctr"/>
              <a:r>
                <a:rPr lang="nl-NL" sz="600" b="1" dirty="0">
                  <a:solidFill>
                    <a:schemeClr val="bg1"/>
                  </a:solidFill>
                </a:rPr>
                <a:t>BRP</a:t>
              </a:r>
            </a:p>
          </p:txBody>
        </p:sp>
        <p:sp>
          <p:nvSpPr>
            <p:cNvPr id="14" name="Zeshoek 13"/>
            <p:cNvSpPr/>
            <p:nvPr/>
          </p:nvSpPr>
          <p:spPr>
            <a:xfrm>
              <a:off x="10018157" y="2435541"/>
              <a:ext cx="1260766" cy="1051562"/>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600" b="1" dirty="0">
                  <a:solidFill>
                    <a:schemeClr val="bg1"/>
                  </a:solidFill>
                </a:rPr>
                <a:t>Bezorging bij MO-BB</a:t>
              </a:r>
            </a:p>
          </p:txBody>
        </p:sp>
        <p:sp>
          <p:nvSpPr>
            <p:cNvPr id="15" name="Zeshoek 14"/>
            <p:cNvSpPr/>
            <p:nvPr/>
          </p:nvSpPr>
          <p:spPr>
            <a:xfrm>
              <a:off x="10018157" y="3464244"/>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bg1"/>
                  </a:solidFill>
                </a:rPr>
                <a:t>Printen</a:t>
              </a:r>
            </a:p>
          </p:txBody>
        </p:sp>
        <p:sp>
          <p:nvSpPr>
            <p:cNvPr id="16" name="Zeshoek 15"/>
            <p:cNvSpPr/>
            <p:nvPr/>
          </p:nvSpPr>
          <p:spPr>
            <a:xfrm>
              <a:off x="9013741" y="1902774"/>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bg1"/>
                  </a:solidFill>
                </a:rPr>
                <a:t>Verzending via e-mail</a:t>
              </a:r>
            </a:p>
          </p:txBody>
        </p:sp>
        <p:sp>
          <p:nvSpPr>
            <p:cNvPr id="17" name="Zeshoek 16"/>
            <p:cNvSpPr/>
            <p:nvPr/>
          </p:nvSpPr>
          <p:spPr>
            <a:xfrm>
              <a:off x="4067690" y="3474633"/>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bg1"/>
                  </a:solidFill>
                </a:rPr>
                <a:t>Check data-classificatie</a:t>
              </a:r>
              <a:br>
                <a:rPr lang="nl-NL" sz="600" b="1" dirty="0">
                  <a:solidFill>
                    <a:schemeClr val="bg1"/>
                  </a:solidFill>
                </a:rPr>
              </a:br>
              <a:r>
                <a:rPr lang="nl-NL" sz="600" b="1" dirty="0">
                  <a:solidFill>
                    <a:schemeClr val="bg1"/>
                  </a:solidFill>
                </a:rPr>
                <a:t>BIO</a:t>
              </a:r>
            </a:p>
          </p:txBody>
        </p:sp>
        <p:sp>
          <p:nvSpPr>
            <p:cNvPr id="18" name="Zeshoek 17"/>
            <p:cNvSpPr/>
            <p:nvPr/>
          </p:nvSpPr>
          <p:spPr>
            <a:xfrm>
              <a:off x="8019022" y="3487103"/>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bg1"/>
                  </a:solidFill>
                </a:rPr>
                <a:t>Update Klantcontact</a:t>
              </a:r>
              <a:br>
                <a:rPr lang="nl-NL" sz="600" b="1" dirty="0">
                  <a:solidFill>
                    <a:schemeClr val="bg1"/>
                  </a:solidFill>
                </a:rPr>
              </a:br>
              <a:r>
                <a:rPr lang="nl-NL" sz="600" b="1" dirty="0">
                  <a:solidFill>
                    <a:schemeClr val="bg1"/>
                  </a:solidFill>
                </a:rPr>
                <a:t>Service</a:t>
              </a:r>
            </a:p>
          </p:txBody>
        </p:sp>
        <p:sp>
          <p:nvSpPr>
            <p:cNvPr id="19" name="Zeshoek 18"/>
            <p:cNvSpPr/>
            <p:nvPr/>
          </p:nvSpPr>
          <p:spPr>
            <a:xfrm>
              <a:off x="6037806" y="2418834"/>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bg1"/>
                  </a:solidFill>
                </a:rPr>
                <a:t>Kanaal bepaling</a:t>
              </a:r>
            </a:p>
          </p:txBody>
        </p:sp>
        <p:sp>
          <p:nvSpPr>
            <p:cNvPr id="20" name="Zeshoek 19"/>
            <p:cNvSpPr/>
            <p:nvPr/>
          </p:nvSpPr>
          <p:spPr>
            <a:xfrm>
              <a:off x="6037806" y="1363035"/>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bg1"/>
                  </a:solidFill>
                </a:rPr>
                <a:t>Kanaal opmaak</a:t>
              </a:r>
              <a:br>
                <a:rPr lang="nl-NL" sz="600" b="1" dirty="0">
                  <a:solidFill>
                    <a:schemeClr val="bg1"/>
                  </a:solidFill>
                </a:rPr>
              </a:br>
              <a:r>
                <a:rPr lang="nl-NL" sz="600" b="1" dirty="0">
                  <a:solidFill>
                    <a:schemeClr val="bg1"/>
                  </a:solidFill>
                </a:rPr>
                <a:t>(Sjablonen)</a:t>
              </a:r>
            </a:p>
          </p:txBody>
        </p:sp>
        <p:sp>
          <p:nvSpPr>
            <p:cNvPr id="21" name="Zeshoek 20"/>
            <p:cNvSpPr/>
            <p:nvPr/>
          </p:nvSpPr>
          <p:spPr>
            <a:xfrm>
              <a:off x="6037806" y="299003"/>
              <a:ext cx="1260766" cy="1051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bg1"/>
                  </a:solidFill>
                </a:rPr>
                <a:t>Betekenen</a:t>
              </a:r>
              <a:br>
                <a:rPr lang="nl-NL" sz="600" b="1" dirty="0">
                  <a:solidFill>
                    <a:schemeClr val="bg1"/>
                  </a:solidFill>
                </a:rPr>
              </a:br>
              <a:r>
                <a:rPr lang="nl-NL" sz="600" b="1" dirty="0">
                  <a:solidFill>
                    <a:schemeClr val="bg1"/>
                  </a:solidFill>
                </a:rPr>
                <a:t>QR code</a:t>
              </a:r>
            </a:p>
            <a:p>
              <a:pPr algn="ctr"/>
              <a:r>
                <a:rPr lang="nl-NL" sz="600" b="1" dirty="0">
                  <a:solidFill>
                    <a:schemeClr val="bg1"/>
                  </a:solidFill>
                </a:rPr>
                <a:t>Anoniem</a:t>
              </a:r>
            </a:p>
            <a:p>
              <a:pPr algn="ctr"/>
              <a:r>
                <a:rPr lang="nl-NL" sz="600" b="1" dirty="0">
                  <a:solidFill>
                    <a:schemeClr val="bg1"/>
                  </a:solidFill>
                </a:rPr>
                <a:t>Tegels</a:t>
              </a:r>
            </a:p>
            <a:p>
              <a:pPr algn="ctr"/>
              <a:r>
                <a:rPr lang="nl-NL" sz="600" b="1" dirty="0" err="1">
                  <a:solidFill>
                    <a:schemeClr val="bg1"/>
                  </a:solidFill>
                </a:rPr>
                <a:t>iDeal</a:t>
              </a:r>
              <a:endParaRPr lang="nl-NL" sz="600" b="1" dirty="0">
                <a:solidFill>
                  <a:schemeClr val="bg1"/>
                </a:solidFill>
              </a:endParaRPr>
            </a:p>
          </p:txBody>
        </p:sp>
        <p:sp>
          <p:nvSpPr>
            <p:cNvPr id="22" name="Zeshoek 21"/>
            <p:cNvSpPr/>
            <p:nvPr/>
          </p:nvSpPr>
          <p:spPr>
            <a:xfrm>
              <a:off x="7031189" y="5056063"/>
              <a:ext cx="1260766" cy="1051562"/>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600" b="1" dirty="0">
                  <a:solidFill>
                    <a:schemeClr val="bg1"/>
                  </a:solidFill>
                </a:rPr>
                <a:t>MO-LZ HHNK</a:t>
              </a:r>
            </a:p>
          </p:txBody>
        </p:sp>
      </p:grpSp>
      <p:sp>
        <p:nvSpPr>
          <p:cNvPr id="23" name="Zeshoek 22"/>
          <p:cNvSpPr/>
          <p:nvPr/>
        </p:nvSpPr>
        <p:spPr>
          <a:xfrm>
            <a:off x="612198" y="1268579"/>
            <a:ext cx="782054" cy="59678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accent1">
                    <a:lumMod val="75000"/>
                  </a:schemeClr>
                </a:solidFill>
              </a:rPr>
              <a:t>Schouw</a:t>
            </a:r>
          </a:p>
        </p:txBody>
      </p:sp>
      <p:sp>
        <p:nvSpPr>
          <p:cNvPr id="24" name="Zeshoek 23"/>
          <p:cNvSpPr/>
          <p:nvPr/>
        </p:nvSpPr>
        <p:spPr>
          <a:xfrm>
            <a:off x="612198" y="2020552"/>
            <a:ext cx="782054" cy="59678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accent1">
                    <a:lumMod val="75000"/>
                  </a:schemeClr>
                </a:solidFill>
              </a:rPr>
              <a:t>V&amp;H</a:t>
            </a:r>
          </a:p>
        </p:txBody>
      </p:sp>
      <p:sp>
        <p:nvSpPr>
          <p:cNvPr id="25" name="Zeshoek 24"/>
          <p:cNvSpPr/>
          <p:nvPr/>
        </p:nvSpPr>
        <p:spPr>
          <a:xfrm>
            <a:off x="608055" y="2769739"/>
            <a:ext cx="782054" cy="59678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accent1">
                    <a:lumMod val="75000"/>
                  </a:schemeClr>
                </a:solidFill>
              </a:rPr>
              <a:t>Grond</a:t>
            </a:r>
            <a:br>
              <a:rPr lang="nl-NL" sz="600" b="1" dirty="0">
                <a:solidFill>
                  <a:schemeClr val="accent1">
                    <a:lumMod val="75000"/>
                  </a:schemeClr>
                </a:solidFill>
              </a:rPr>
            </a:br>
            <a:r>
              <a:rPr lang="nl-NL" sz="600" b="1" dirty="0">
                <a:solidFill>
                  <a:schemeClr val="accent1">
                    <a:lumMod val="75000"/>
                  </a:schemeClr>
                </a:solidFill>
              </a:rPr>
              <a:t>zaken</a:t>
            </a:r>
          </a:p>
        </p:txBody>
      </p:sp>
      <p:sp>
        <p:nvSpPr>
          <p:cNvPr id="26" name="Zeshoek 25"/>
          <p:cNvSpPr/>
          <p:nvPr/>
        </p:nvSpPr>
        <p:spPr>
          <a:xfrm>
            <a:off x="608055" y="3519397"/>
            <a:ext cx="782054" cy="59678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b="1" dirty="0">
                <a:solidFill>
                  <a:schemeClr val="accent1">
                    <a:lumMod val="75000"/>
                  </a:schemeClr>
                </a:solidFill>
              </a:rPr>
              <a:t>Belasting</a:t>
            </a:r>
          </a:p>
        </p:txBody>
      </p:sp>
      <p:cxnSp>
        <p:nvCxnSpPr>
          <p:cNvPr id="28" name="Rechte verbindingslijn 27"/>
          <p:cNvCxnSpPr>
            <a:stCxn id="23" idx="0"/>
            <a:endCxn id="5" idx="3"/>
          </p:cNvCxnSpPr>
          <p:nvPr/>
        </p:nvCxnSpPr>
        <p:spPr>
          <a:xfrm>
            <a:off x="1394252" y="1566973"/>
            <a:ext cx="698404" cy="1889394"/>
          </a:xfrm>
          <a:prstGeom prst="line">
            <a:avLst/>
          </a:prstGeom>
          <a:ln w="12700">
            <a:prstDash val="dashDot"/>
          </a:ln>
        </p:spPr>
        <p:style>
          <a:lnRef idx="2">
            <a:schemeClr val="accent1"/>
          </a:lnRef>
          <a:fillRef idx="0">
            <a:schemeClr val="accent1"/>
          </a:fillRef>
          <a:effectRef idx="1">
            <a:schemeClr val="accent1"/>
          </a:effectRef>
          <a:fontRef idx="minor">
            <a:schemeClr val="tx1"/>
          </a:fontRef>
        </p:style>
      </p:cxnSp>
      <p:cxnSp>
        <p:nvCxnSpPr>
          <p:cNvPr id="29" name="Rechte verbindingslijn 28"/>
          <p:cNvCxnSpPr>
            <a:stCxn id="24" idx="0"/>
            <a:endCxn id="5" idx="3"/>
          </p:cNvCxnSpPr>
          <p:nvPr/>
        </p:nvCxnSpPr>
        <p:spPr>
          <a:xfrm>
            <a:off x="1394252" y="2318946"/>
            <a:ext cx="698404" cy="1137421"/>
          </a:xfrm>
          <a:prstGeom prst="line">
            <a:avLst/>
          </a:prstGeom>
          <a:ln w="12700">
            <a:prstDash val="dashDot"/>
          </a:ln>
        </p:spPr>
        <p:style>
          <a:lnRef idx="2">
            <a:schemeClr val="accent1"/>
          </a:lnRef>
          <a:fillRef idx="0">
            <a:schemeClr val="accent1"/>
          </a:fillRef>
          <a:effectRef idx="1">
            <a:schemeClr val="accent1"/>
          </a:effectRef>
          <a:fontRef idx="minor">
            <a:schemeClr val="tx1"/>
          </a:fontRef>
        </p:style>
      </p:cxnSp>
      <p:cxnSp>
        <p:nvCxnSpPr>
          <p:cNvPr id="32" name="Rechte verbindingslijn 31"/>
          <p:cNvCxnSpPr>
            <a:stCxn id="25" idx="0"/>
            <a:endCxn id="5" idx="3"/>
          </p:cNvCxnSpPr>
          <p:nvPr/>
        </p:nvCxnSpPr>
        <p:spPr>
          <a:xfrm>
            <a:off x="1390109" y="3068133"/>
            <a:ext cx="702547" cy="388234"/>
          </a:xfrm>
          <a:prstGeom prst="line">
            <a:avLst/>
          </a:prstGeom>
          <a:ln w="12700">
            <a:prstDash val="dashDot"/>
          </a:ln>
        </p:spPr>
        <p:style>
          <a:lnRef idx="2">
            <a:schemeClr val="accent1"/>
          </a:lnRef>
          <a:fillRef idx="0">
            <a:schemeClr val="accent1"/>
          </a:fillRef>
          <a:effectRef idx="1">
            <a:schemeClr val="accent1"/>
          </a:effectRef>
          <a:fontRef idx="minor">
            <a:schemeClr val="tx1"/>
          </a:fontRef>
        </p:style>
      </p:cxnSp>
      <p:cxnSp>
        <p:nvCxnSpPr>
          <p:cNvPr id="35" name="Rechte verbindingslijn 34"/>
          <p:cNvCxnSpPr>
            <a:stCxn id="26" idx="0"/>
            <a:endCxn id="5" idx="3"/>
          </p:cNvCxnSpPr>
          <p:nvPr/>
        </p:nvCxnSpPr>
        <p:spPr>
          <a:xfrm flipV="1">
            <a:off x="1390109" y="3456367"/>
            <a:ext cx="702547" cy="361424"/>
          </a:xfrm>
          <a:prstGeom prst="line">
            <a:avLst/>
          </a:prstGeom>
          <a:ln w="12700">
            <a:prstDash val="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54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42950" y="214986"/>
            <a:ext cx="8134350" cy="552061"/>
          </a:xfrm>
        </p:spPr>
        <p:txBody>
          <a:bodyPr/>
          <a:lstStyle/>
          <a:p>
            <a:r>
              <a:rPr lang="nl-NL" dirty="0"/>
              <a:t>Doelen (output management)</a:t>
            </a:r>
          </a:p>
        </p:txBody>
      </p:sp>
      <p:sp>
        <p:nvSpPr>
          <p:cNvPr id="53" name="Afgeronde rechthoek 52"/>
          <p:cNvSpPr/>
          <p:nvPr/>
        </p:nvSpPr>
        <p:spPr>
          <a:xfrm>
            <a:off x="1726959" y="850683"/>
            <a:ext cx="6956131" cy="6615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De verantwoordelijkheid voor kanaalmanagement op één plek voor printen, </a:t>
            </a:r>
            <a:r>
              <a:rPr lang="nl-NL" dirty="0" err="1">
                <a:solidFill>
                  <a:schemeClr val="tx1"/>
                </a:solidFill>
              </a:rPr>
              <a:t>MijnOverheid</a:t>
            </a:r>
            <a:r>
              <a:rPr lang="nl-NL" dirty="0">
                <a:solidFill>
                  <a:schemeClr val="tx1"/>
                </a:solidFill>
              </a:rPr>
              <a:t> </a:t>
            </a:r>
            <a:r>
              <a:rPr lang="nl-NL" dirty="0" err="1">
                <a:solidFill>
                  <a:schemeClr val="tx1"/>
                </a:solidFill>
              </a:rPr>
              <a:t>berichtenbox</a:t>
            </a:r>
            <a:r>
              <a:rPr lang="nl-NL" dirty="0">
                <a:solidFill>
                  <a:schemeClr val="tx1"/>
                </a:solidFill>
              </a:rPr>
              <a:t>, e-mail en het digitaal loket Mijn HHNK.</a:t>
            </a:r>
          </a:p>
        </p:txBody>
      </p:sp>
      <p:sp>
        <p:nvSpPr>
          <p:cNvPr id="54" name="Afgeronde rechthoek 53"/>
          <p:cNvSpPr/>
          <p:nvPr/>
        </p:nvSpPr>
        <p:spPr>
          <a:xfrm>
            <a:off x="1726959" y="1632713"/>
            <a:ext cx="6956131" cy="8385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Alle uitingen intern opmaken. Zodat HHNK volledige controle heeft op de inhoud van de uitingen en het tempo waarin we wijzigen en de mogelijkheid voor digitaal aanschrijven.</a:t>
            </a:r>
          </a:p>
        </p:txBody>
      </p:sp>
      <p:sp>
        <p:nvSpPr>
          <p:cNvPr id="55" name="Afgeronde rechthoek 54"/>
          <p:cNvSpPr/>
          <p:nvPr/>
        </p:nvSpPr>
        <p:spPr>
          <a:xfrm>
            <a:off x="1726958" y="2588993"/>
            <a:ext cx="6956131" cy="8385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De verwerkingsprocessen optimaliseren, door het toepassen van kanaalmanagement. Print en couverteer te centraliseren, alleen nog printen bij </a:t>
            </a:r>
            <a:r>
              <a:rPr lang="nl-NL" dirty="0" err="1">
                <a:solidFill>
                  <a:schemeClr val="tx1"/>
                </a:solidFill>
              </a:rPr>
              <a:t>AddComm</a:t>
            </a:r>
            <a:r>
              <a:rPr lang="nl-NL" dirty="0">
                <a:solidFill>
                  <a:schemeClr val="tx1"/>
                </a:solidFill>
              </a:rPr>
              <a:t> voor bulk. </a:t>
            </a:r>
          </a:p>
        </p:txBody>
      </p:sp>
      <p:sp>
        <p:nvSpPr>
          <p:cNvPr id="56" name="Afgeronde rechthoek 55"/>
          <p:cNvSpPr/>
          <p:nvPr/>
        </p:nvSpPr>
        <p:spPr>
          <a:xfrm>
            <a:off x="1726959" y="3545273"/>
            <a:ext cx="6956131" cy="8385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Automatische archivering mogelijk maken voor alle uitingen, zodat document management altijd beschikt over een volledig dossier. Indien mogelijk beschikbaar in het digitaal loket Mijn HHNK – Lopende zaken.</a:t>
            </a:r>
          </a:p>
        </p:txBody>
      </p:sp>
      <p:grpSp>
        <p:nvGrpSpPr>
          <p:cNvPr id="57" name="Groep 56"/>
          <p:cNvGrpSpPr/>
          <p:nvPr/>
        </p:nvGrpSpPr>
        <p:grpSpPr>
          <a:xfrm>
            <a:off x="1124004" y="2756264"/>
            <a:ext cx="540000" cy="504000"/>
            <a:chOff x="484909" y="3223304"/>
            <a:chExt cx="880364" cy="869015"/>
          </a:xfrm>
        </p:grpSpPr>
        <p:sp>
          <p:nvSpPr>
            <p:cNvPr id="58" name="Afgeronde rechthoek 57"/>
            <p:cNvSpPr/>
            <p:nvPr/>
          </p:nvSpPr>
          <p:spPr>
            <a:xfrm>
              <a:off x="484909" y="3223304"/>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9" name="Afgeronde rechthoek 58"/>
            <p:cNvSpPr/>
            <p:nvPr/>
          </p:nvSpPr>
          <p:spPr>
            <a:xfrm>
              <a:off x="501273" y="3228320"/>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60" name="Afbeelding 59"/>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0182" y="3288571"/>
              <a:ext cx="720000" cy="720000"/>
            </a:xfrm>
            <a:prstGeom prst="rect">
              <a:avLst/>
            </a:prstGeom>
          </p:spPr>
        </p:pic>
      </p:grpSp>
      <p:grpSp>
        <p:nvGrpSpPr>
          <p:cNvPr id="61" name="Groep 60"/>
          <p:cNvGrpSpPr/>
          <p:nvPr/>
        </p:nvGrpSpPr>
        <p:grpSpPr>
          <a:xfrm>
            <a:off x="1186958" y="3712544"/>
            <a:ext cx="540000" cy="504000"/>
            <a:chOff x="501273" y="4162909"/>
            <a:chExt cx="864000" cy="874031"/>
          </a:xfrm>
        </p:grpSpPr>
        <p:sp>
          <p:nvSpPr>
            <p:cNvPr id="62" name="Afgeronde rechthoek 61"/>
            <p:cNvSpPr/>
            <p:nvPr/>
          </p:nvSpPr>
          <p:spPr>
            <a:xfrm>
              <a:off x="501273" y="4162909"/>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3" name="Afgeronde rechthoek 62"/>
            <p:cNvSpPr/>
            <p:nvPr/>
          </p:nvSpPr>
          <p:spPr>
            <a:xfrm>
              <a:off x="501273" y="4172941"/>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64" name="Afbeelding 63"/>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3273" y="4234908"/>
              <a:ext cx="720000" cy="720000"/>
            </a:xfrm>
            <a:prstGeom prst="rect">
              <a:avLst/>
            </a:prstGeom>
          </p:spPr>
        </p:pic>
      </p:grpSp>
      <p:grpSp>
        <p:nvGrpSpPr>
          <p:cNvPr id="65" name="Groep 64"/>
          <p:cNvGrpSpPr/>
          <p:nvPr/>
        </p:nvGrpSpPr>
        <p:grpSpPr>
          <a:xfrm>
            <a:off x="1141958" y="1794199"/>
            <a:ext cx="540000" cy="504000"/>
            <a:chOff x="484909" y="2283699"/>
            <a:chExt cx="864000" cy="863999"/>
          </a:xfrm>
        </p:grpSpPr>
        <p:sp>
          <p:nvSpPr>
            <p:cNvPr id="66" name="Afgeronde rechthoek 65"/>
            <p:cNvSpPr/>
            <p:nvPr/>
          </p:nvSpPr>
          <p:spPr>
            <a:xfrm>
              <a:off x="484909" y="2283699"/>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67" name="Afbeelding 66"/>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0182" y="2355698"/>
              <a:ext cx="720000" cy="720000"/>
            </a:xfrm>
            <a:prstGeom prst="rect">
              <a:avLst/>
            </a:prstGeom>
          </p:spPr>
        </p:pic>
      </p:grpSp>
      <p:grpSp>
        <p:nvGrpSpPr>
          <p:cNvPr id="68" name="Groep 67"/>
          <p:cNvGrpSpPr/>
          <p:nvPr/>
        </p:nvGrpSpPr>
        <p:grpSpPr>
          <a:xfrm>
            <a:off x="1144325" y="932558"/>
            <a:ext cx="540000" cy="504000"/>
            <a:chOff x="501273" y="1344094"/>
            <a:chExt cx="864000" cy="863999"/>
          </a:xfrm>
        </p:grpSpPr>
        <p:sp>
          <p:nvSpPr>
            <p:cNvPr id="69" name="Afgeronde rechthoek 68"/>
            <p:cNvSpPr/>
            <p:nvPr/>
          </p:nvSpPr>
          <p:spPr>
            <a:xfrm>
              <a:off x="501273" y="1344094"/>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70" name="Afbeelding 69"/>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0182" y="1422825"/>
              <a:ext cx="720000" cy="720000"/>
            </a:xfrm>
            <a:prstGeom prst="rect">
              <a:avLst/>
            </a:prstGeom>
          </p:spPr>
        </p:pic>
      </p:grpSp>
    </p:spTree>
    <p:extLst>
      <p:ext uri="{BB962C8B-B14F-4D97-AF65-F5344CB8AC3E}">
        <p14:creationId xmlns:p14="http://schemas.microsoft.com/office/powerpoint/2010/main" val="406130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42950" y="178679"/>
            <a:ext cx="8134350" cy="758429"/>
          </a:xfrm>
        </p:spPr>
        <p:txBody>
          <a:bodyPr/>
          <a:lstStyle/>
          <a:p>
            <a:r>
              <a:rPr lang="nl-NL" dirty="0"/>
              <a:t>Aanpak (output management)</a:t>
            </a:r>
          </a:p>
        </p:txBody>
      </p:sp>
      <p:sp>
        <p:nvSpPr>
          <p:cNvPr id="4" name="Afgeronde rechthoek 3"/>
          <p:cNvSpPr/>
          <p:nvPr/>
        </p:nvSpPr>
        <p:spPr>
          <a:xfrm>
            <a:off x="1595364" y="744131"/>
            <a:ext cx="6405907" cy="45046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Kleine stapjes. Zowel in aansluitingen als in functies</a:t>
            </a:r>
          </a:p>
          <a:p>
            <a:endParaRPr lang="nl-NL" dirty="0">
              <a:solidFill>
                <a:schemeClr val="tx1"/>
              </a:solidFill>
            </a:endParaRPr>
          </a:p>
          <a:p>
            <a:r>
              <a:rPr lang="nl-NL" dirty="0">
                <a:solidFill>
                  <a:schemeClr val="tx1"/>
                </a:solidFill>
              </a:rPr>
              <a:t>Uitgebreide set aan functionaliteit: Centraal printen; Mijn Overheid </a:t>
            </a:r>
            <a:r>
              <a:rPr lang="nl-NL" dirty="0" err="1">
                <a:solidFill>
                  <a:schemeClr val="tx1"/>
                </a:solidFill>
              </a:rPr>
              <a:t>Berichtenbox</a:t>
            </a:r>
            <a:r>
              <a:rPr lang="nl-NL" dirty="0">
                <a:solidFill>
                  <a:schemeClr val="tx1"/>
                </a:solidFill>
              </a:rPr>
              <a:t>; QR-Codes; Archivering; Digitale ondertekening; anonimiseren; </a:t>
            </a:r>
            <a:r>
              <a:rPr lang="nl-NL" dirty="0" err="1">
                <a:solidFill>
                  <a:schemeClr val="tx1"/>
                </a:solidFill>
              </a:rPr>
              <a:t>iDeal</a:t>
            </a:r>
            <a:r>
              <a:rPr lang="nl-NL" dirty="0">
                <a:solidFill>
                  <a:schemeClr val="tx1"/>
                </a:solidFill>
              </a:rPr>
              <a:t> QR en Betekenen-service</a:t>
            </a:r>
          </a:p>
          <a:p>
            <a:endParaRPr lang="nl-NL" dirty="0">
              <a:solidFill>
                <a:schemeClr val="tx1"/>
              </a:solidFill>
            </a:endParaRPr>
          </a:p>
          <a:p>
            <a:r>
              <a:rPr lang="nl-NL" dirty="0">
                <a:solidFill>
                  <a:schemeClr val="tx1"/>
                </a:solidFill>
              </a:rPr>
              <a:t>Alle uitingen door de outputmanagent straat. Er wordt geen onderscheid gemaakt tussen brieven en aanschrijvingen.</a:t>
            </a:r>
          </a:p>
          <a:p>
            <a:endParaRPr lang="nl-NL" dirty="0">
              <a:solidFill>
                <a:schemeClr val="tx1"/>
              </a:solidFill>
            </a:endParaRPr>
          </a:p>
          <a:p>
            <a:r>
              <a:rPr lang="nl-NL" dirty="0">
                <a:solidFill>
                  <a:schemeClr val="tx1"/>
                </a:solidFill>
              </a:rPr>
              <a:t>De functionaliteit blijft werken als we nieuwe functies toevoegen. Bedrijfsprocessen kunnen hierdoor vernieuwen in hun eigen tempo.</a:t>
            </a:r>
          </a:p>
          <a:p>
            <a:endParaRPr lang="nl-NL" dirty="0">
              <a:solidFill>
                <a:schemeClr val="tx1"/>
              </a:solidFill>
            </a:endParaRPr>
          </a:p>
          <a:p>
            <a:endParaRPr lang="nl-NL" dirty="0">
              <a:solidFill>
                <a:schemeClr val="tx1"/>
              </a:solidFill>
            </a:endParaRPr>
          </a:p>
        </p:txBody>
      </p:sp>
      <p:grpSp>
        <p:nvGrpSpPr>
          <p:cNvPr id="8" name="Groep 7"/>
          <p:cNvGrpSpPr/>
          <p:nvPr/>
        </p:nvGrpSpPr>
        <p:grpSpPr>
          <a:xfrm>
            <a:off x="1179466" y="1084590"/>
            <a:ext cx="540000" cy="540000"/>
            <a:chOff x="501273" y="1344094"/>
            <a:chExt cx="864000" cy="863999"/>
          </a:xfrm>
        </p:grpSpPr>
        <p:sp>
          <p:nvSpPr>
            <p:cNvPr id="9" name="Afgeronde rechthoek 8"/>
            <p:cNvSpPr/>
            <p:nvPr/>
          </p:nvSpPr>
          <p:spPr>
            <a:xfrm>
              <a:off x="501273" y="1344094"/>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1277" y="1384482"/>
              <a:ext cx="720000" cy="720000"/>
            </a:xfrm>
            <a:prstGeom prst="rect">
              <a:avLst/>
            </a:prstGeom>
          </p:spPr>
        </p:pic>
      </p:grpSp>
      <p:grpSp>
        <p:nvGrpSpPr>
          <p:cNvPr id="11" name="Groep 10"/>
          <p:cNvGrpSpPr/>
          <p:nvPr/>
        </p:nvGrpSpPr>
        <p:grpSpPr>
          <a:xfrm>
            <a:off x="1117415" y="3620675"/>
            <a:ext cx="540000" cy="540000"/>
            <a:chOff x="501273" y="4145717"/>
            <a:chExt cx="864000" cy="863999"/>
          </a:xfrm>
        </p:grpSpPr>
        <p:sp>
          <p:nvSpPr>
            <p:cNvPr id="12" name="Afgeronde rechthoek 11"/>
            <p:cNvSpPr/>
            <p:nvPr/>
          </p:nvSpPr>
          <p:spPr>
            <a:xfrm>
              <a:off x="501273" y="4145717"/>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13" name="Afbeelding 1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5273" y="4217716"/>
              <a:ext cx="720000" cy="720000"/>
            </a:xfrm>
            <a:prstGeom prst="rect">
              <a:avLst/>
            </a:prstGeom>
          </p:spPr>
        </p:pic>
      </p:grpSp>
      <p:grpSp>
        <p:nvGrpSpPr>
          <p:cNvPr id="14" name="Groep 13"/>
          <p:cNvGrpSpPr/>
          <p:nvPr/>
        </p:nvGrpSpPr>
        <p:grpSpPr>
          <a:xfrm>
            <a:off x="1190719" y="1851331"/>
            <a:ext cx="540000" cy="540000"/>
            <a:chOff x="501273" y="2282401"/>
            <a:chExt cx="864000" cy="863999"/>
          </a:xfrm>
        </p:grpSpPr>
        <p:sp>
          <p:nvSpPr>
            <p:cNvPr id="15" name="Afgeronde rechthoek 14"/>
            <p:cNvSpPr/>
            <p:nvPr/>
          </p:nvSpPr>
          <p:spPr>
            <a:xfrm>
              <a:off x="501273" y="2282401"/>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3273" y="2354400"/>
              <a:ext cx="720000" cy="720000"/>
            </a:xfrm>
            <a:prstGeom prst="rect">
              <a:avLst/>
            </a:prstGeom>
          </p:spPr>
        </p:pic>
      </p:grpSp>
      <p:grpSp>
        <p:nvGrpSpPr>
          <p:cNvPr id="17" name="Groep 16"/>
          <p:cNvGrpSpPr/>
          <p:nvPr/>
        </p:nvGrpSpPr>
        <p:grpSpPr>
          <a:xfrm>
            <a:off x="1179466" y="2736003"/>
            <a:ext cx="540000" cy="540000"/>
            <a:chOff x="501273" y="3218401"/>
            <a:chExt cx="864000" cy="863999"/>
          </a:xfrm>
        </p:grpSpPr>
        <p:sp>
          <p:nvSpPr>
            <p:cNvPr id="18" name="Afgeronde rechthoek 17"/>
            <p:cNvSpPr/>
            <p:nvPr/>
          </p:nvSpPr>
          <p:spPr>
            <a:xfrm>
              <a:off x="501273" y="3218401"/>
              <a:ext cx="864000" cy="86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3273" y="3290400"/>
              <a:ext cx="720000" cy="720000"/>
            </a:xfrm>
            <a:prstGeom prst="rect">
              <a:avLst/>
            </a:prstGeom>
          </p:spPr>
        </p:pic>
      </p:grpSp>
    </p:spTree>
    <p:extLst>
      <p:ext uri="{BB962C8B-B14F-4D97-AF65-F5344CB8AC3E}">
        <p14:creationId xmlns:p14="http://schemas.microsoft.com/office/powerpoint/2010/main" val="309961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Ambitie digitaal postkanaal (input management)</a:t>
            </a:r>
          </a:p>
        </p:txBody>
      </p:sp>
      <p:sp>
        <p:nvSpPr>
          <p:cNvPr id="3" name="Tijdelijke aanduiding voor inhoud 2"/>
          <p:cNvSpPr>
            <a:spLocks noGrp="1"/>
          </p:cNvSpPr>
          <p:nvPr>
            <p:ph idx="1"/>
          </p:nvPr>
        </p:nvSpPr>
        <p:spPr>
          <a:xfrm>
            <a:off x="808086" y="1094837"/>
            <a:ext cx="6213764" cy="2756972"/>
          </a:xfrm>
        </p:spPr>
        <p:txBody>
          <a:bodyPr anchor="ctr">
            <a:normAutofit/>
          </a:bodyPr>
          <a:lstStyle/>
          <a:p>
            <a:pPr>
              <a:lnSpc>
                <a:spcPts val="2800"/>
              </a:lnSpc>
            </a:pPr>
            <a:r>
              <a:rPr lang="nl-NL" sz="1800" dirty="0">
                <a:latin typeface="+mn-lt"/>
                <a:ea typeface="+mn-ea"/>
                <a:cs typeface="+mn-cs"/>
              </a:rPr>
              <a:t>De klant staat centraal ongeacht welk kanaal: </a:t>
            </a:r>
          </a:p>
          <a:p>
            <a:pPr marL="285750" indent="-285750">
              <a:lnSpc>
                <a:spcPts val="2800"/>
              </a:lnSpc>
              <a:buClr>
                <a:schemeClr val="accent1">
                  <a:lumMod val="75000"/>
                </a:schemeClr>
              </a:buClr>
              <a:buFont typeface="Arial" panose="020B0604020202020204" pitchFamily="34" charset="0"/>
              <a:buChar char="•"/>
            </a:pPr>
            <a:r>
              <a:rPr lang="nl-NL" sz="1800" dirty="0">
                <a:latin typeface="+mn-lt"/>
                <a:ea typeface="+mn-ea"/>
                <a:cs typeface="+mn-cs"/>
              </a:rPr>
              <a:t>consistentie in hoogwaardige dienstverlening ongeacht welk kanaal;</a:t>
            </a:r>
          </a:p>
          <a:p>
            <a:pPr marL="285750" indent="-285750">
              <a:lnSpc>
                <a:spcPts val="2800"/>
              </a:lnSpc>
              <a:buClr>
                <a:schemeClr val="accent1">
                  <a:lumMod val="75000"/>
                </a:schemeClr>
              </a:buClr>
              <a:buFont typeface="Arial" panose="020B0604020202020204" pitchFamily="34" charset="0"/>
              <a:buChar char="•"/>
            </a:pPr>
            <a:r>
              <a:rPr lang="nl-NL" sz="1800" dirty="0">
                <a:latin typeface="+mn-lt"/>
                <a:ea typeface="+mn-ea"/>
                <a:cs typeface="+mn-cs"/>
              </a:rPr>
              <a:t>consistentie in antwoord tijdens klantcontact; </a:t>
            </a:r>
          </a:p>
          <a:p>
            <a:pPr marL="285750" indent="-285750">
              <a:lnSpc>
                <a:spcPts val="2800"/>
              </a:lnSpc>
              <a:buClr>
                <a:schemeClr val="accent1">
                  <a:lumMod val="75000"/>
                </a:schemeClr>
              </a:buClr>
              <a:buFont typeface="Arial" panose="020B0604020202020204" pitchFamily="34" charset="0"/>
              <a:buChar char="•"/>
            </a:pPr>
            <a:r>
              <a:rPr lang="nl-NL" sz="1800" dirty="0">
                <a:latin typeface="+mn-lt"/>
                <a:ea typeface="+mn-ea"/>
                <a:cs typeface="+mn-cs"/>
              </a:rPr>
              <a:t>bijhouden van klantcontact, klantinteractie en dienstverlening.</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850" y="3134185"/>
            <a:ext cx="1442213" cy="10816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555178"/>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HNK PowerPoint breedbeeld" id="{CC9909A3-D2A7-4210-B24D-CBA01EEA3B12}" vid="{1E927959-5AF9-4E10-9251-744808D1CCA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ssiernummer xmlns="28c10562-c220-4230-af56-5111d371a3a1">HHNK/12000959 </Dossiernummer>
    <Opmerking xmlns="28c10562-c220-4230-af56-5111d371a3a1">presentatie</Opmerking>
    <Onderwerptype xmlns="28c10562-c220-4230-af56-5111d371a3a1" xsi:nil="true"/>
    <Opmerking_x0020_2 xmlns="28c10562-c220-4230-af56-5111d371a3a1" xsi:nil="true"/>
    <IPM-Hoofdindeling xmlns="1a216cc4-8b0a-453c-bb41-304ab890df07" xsi:nil="true"/>
    <Documenttype xmlns="28c10562-c220-4230-af56-5111d371a3a1" xsi:nil="true"/>
    <Documentstatus xmlns="28c10562-c220-4230-af56-5111d371a3a1" xsi:nil="true"/>
    <vrijekeuze04 xmlns="1a216cc4-8b0a-453c-bb41-304ab890df07">Geef keuze 1 op</vrijekeuze04>
    <IPM_x0020_-_x0020_Subindeling xmlns="1a216cc4-8b0a-453c-bb41-304ab890df07" xsi:nil="true"/>
    <vrijekeuze03 xmlns="1a216cc4-8b0a-453c-bb41-304ab890df07">Geef keuze 1 op</vrijekeuze03>
    <Afzender xmlns="28c10562-c220-4230-af56-5111d371a3a1" xsi:nil="true"/>
    <vrijekeuze02 xmlns="1a216cc4-8b0a-453c-bb41-304ab890df07">Geef keuze 1 op</vrijekeuze02>
    <Fase xmlns="28c10562-c220-4230-af56-5111d371a3a1" xsi:nil="true"/>
    <Contactpersoon xmlns="28c10562-c220-4230-af56-5111d371a3a1">
      <UserInfo>
        <DisplayName/>
        <AccountId xsi:nil="true"/>
        <AccountType/>
      </UserInfo>
    </Contactpersoon>
    <Vakgebied xmlns="28c10562-c220-4230-af56-5111d371a3a1" xsi:nil="true"/>
    <Dossier_x0020_-_x0020_Subdossier xmlns="1a216cc4-8b0a-453c-bb41-304ab890df07">Projectgegevens</Dossier_x0020_-_x0020_Subdossier>
    <vrijekeuze01 xmlns="1a216cc4-8b0a-453c-bb41-304ab890df07">Geef keuze 1 op</vrijekeuze01>
    <Dossieronderdeel xmlns="28c10562-c220-4230-af56-5111d371a3a1" xsi:nil="true"/>
    <Dossiercode xmlns="28c10562-c220-4230-af56-5111d371a3a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Powerpoint" ma:contentTypeID="0x010100C8B295B0A68A0147B1B01747730A57FE001B73D36EC50D7747858CB6D92C8EB3ED" ma:contentTypeVersion="16" ma:contentTypeDescription="Powerpoint Presentatie" ma:contentTypeScope="" ma:versionID="d88e4ea9d5358933113e7c2271822887">
  <xsd:schema xmlns:xsd="http://www.w3.org/2001/XMLSchema" xmlns:xs="http://www.w3.org/2001/XMLSchema" xmlns:p="http://schemas.microsoft.com/office/2006/metadata/properties" xmlns:ns2="28c10562-c220-4230-af56-5111d371a3a1" xmlns:ns3="1a216cc4-8b0a-453c-bb41-304ab890df07" targetNamespace="http://schemas.microsoft.com/office/2006/metadata/properties" ma:root="true" ma:fieldsID="70ad2bb6ac04a6c76eb9a5e2f6f890e4" ns2:_="" ns3:_="">
    <xsd:import namespace="28c10562-c220-4230-af56-5111d371a3a1"/>
    <xsd:import namespace="1a216cc4-8b0a-453c-bb41-304ab890df07"/>
    <xsd:element name="properties">
      <xsd:complexType>
        <xsd:sequence>
          <xsd:element name="documentManagement">
            <xsd:complexType>
              <xsd:all>
                <xsd:element ref="ns2:Onderwerptype" minOccurs="0"/>
                <xsd:element ref="ns2:Opmerking" minOccurs="0"/>
                <xsd:element ref="ns2:Opmerking_x0020_2" minOccurs="0"/>
                <xsd:element ref="ns2:Dossiernummer" minOccurs="0"/>
                <xsd:element ref="ns2:Afzender" minOccurs="0"/>
                <xsd:element ref="ns2:Fase" minOccurs="0"/>
                <xsd:element ref="ns3:IPM-Hoofdindeling" minOccurs="0"/>
                <xsd:element ref="ns3:IPM_x0020_-_x0020_Subindeling" minOccurs="0"/>
                <xsd:element ref="ns2:Contactpersoon" minOccurs="0"/>
                <xsd:element ref="ns2:Vakgebied" minOccurs="0"/>
                <xsd:element ref="ns2:Dossieronderdeel" minOccurs="0"/>
                <xsd:element ref="ns2:Documenttype" minOccurs="0"/>
                <xsd:element ref="ns2:Documentstatus" minOccurs="0"/>
                <xsd:element ref="ns3:Dossier_x0020_-_x0020_Subdossier" minOccurs="0"/>
                <xsd:element ref="ns2:Dossiercode" minOccurs="0"/>
                <xsd:element ref="ns3:vrijekeuze01" minOccurs="0"/>
                <xsd:element ref="ns3:vrijekeuze02" minOccurs="0"/>
                <xsd:element ref="ns3:vrijekeuze03" minOccurs="0"/>
                <xsd:element ref="ns3:vrijekeuze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10562-c220-4230-af56-5111d371a3a1" elementFormDefault="qualified">
    <xsd:import namespace="http://schemas.microsoft.com/office/2006/documentManagement/types"/>
    <xsd:import namespace="http://schemas.microsoft.com/office/infopath/2007/PartnerControls"/>
    <xsd:element name="Onderwerptype" ma:index="2" nillable="true" ma:displayName="Onderwerptype" ma:format="Dropdown" ma:internalName="Onderwerptype" ma:readOnly="false">
      <xsd:simpleType>
        <xsd:restriction base="dms:Choice">
          <xsd:enumeration value="Advies"/>
          <xsd:enumeration value="Bestek"/>
          <xsd:enumeration value="Bestuurszaken"/>
          <xsd:enumeration value="Communicatie"/>
          <xsd:enumeration value="Correspondentie"/>
          <xsd:enumeration value="Evaluatie"/>
          <xsd:enumeration value="Financiën"/>
          <xsd:enumeration value="KLIC-melding"/>
          <xsd:enumeration value="Memo"/>
          <xsd:enumeration value="Notitie"/>
          <xsd:enumeration value="Offerte"/>
          <xsd:enumeration value="Ontwerp"/>
          <xsd:enumeration value="Opdracht"/>
          <xsd:enumeration value="Overeenkomst"/>
          <xsd:enumeration value="Plan van aanpak"/>
          <xsd:enumeration value="Planvorming"/>
          <xsd:enumeration value="Proces-verbaal"/>
          <xsd:enumeration value="Projectbeheersing"/>
          <xsd:enumeration value="Rapport"/>
          <xsd:enumeration value="Rapportage"/>
          <xsd:enumeration value="Tekening"/>
          <xsd:enumeration value="Vergadering"/>
          <xsd:enumeration value="Vergunning, ontheffing"/>
        </xsd:restriction>
      </xsd:simpleType>
    </xsd:element>
    <xsd:element name="Opmerking" ma:index="3" nillable="true" ma:displayName="Opmerking 1" ma:internalName="Opmerking" ma:readOnly="false">
      <xsd:simpleType>
        <xsd:restriction base="dms:Text">
          <xsd:maxLength value="25"/>
        </xsd:restriction>
      </xsd:simpleType>
    </xsd:element>
    <xsd:element name="Opmerking_x0020_2" ma:index="4" nillable="true" ma:displayName="Opmerking 2" ma:internalName="Opmerking_x0020_2" ma:readOnly="false">
      <xsd:simpleType>
        <xsd:restriction base="dms:Text">
          <xsd:maxLength value="30"/>
        </xsd:restriction>
      </xsd:simpleType>
    </xsd:element>
    <xsd:element name="Dossiernummer" ma:index="5" nillable="true" ma:displayName="Dossiernummer" ma:default="HHNK/12000959 " ma:internalName="Dossiernummer">
      <xsd:simpleType>
        <xsd:restriction base="dms:Text"/>
      </xsd:simpleType>
    </xsd:element>
    <xsd:element name="Afzender" ma:index="6" nillable="true" ma:displayName="Afzender" ma:hidden="true" ma:internalName="Afzender" ma:readOnly="false">
      <xsd:simpleType>
        <xsd:restriction base="dms:Text">
          <xsd:maxLength value="255"/>
        </xsd:restriction>
      </xsd:simpleType>
    </xsd:element>
    <xsd:element name="Fase" ma:index="7" nillable="true" ma:displayName="Fase" ma:format="Dropdown" ma:hidden="true" ma:internalName="Fase" ma:readOnly="false">
      <xsd:simpleType>
        <xsd:restriction base="dms:Choice">
          <xsd:enumeration value="Fase-onafhankelijk"/>
          <xsd:enumeration value="Initiatieffase"/>
          <xsd:enumeration value="Definitiefase"/>
          <xsd:enumeration value="Ontwerpfase"/>
          <xsd:enumeration value="Bestekfase"/>
          <xsd:enumeration value="Realisatiefase"/>
          <xsd:enumeration value="Nazorgfase"/>
        </xsd:restriction>
      </xsd:simpleType>
    </xsd:element>
    <xsd:element name="Contactpersoon" ma:index="10" nillable="true" ma:displayName="Contactpersoon" ma:hidden="true" ma:list="UserInfo" ma:SharePointGroup="0" ma:internalName="Contactpersoon"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akgebied" ma:index="11" nillable="true" ma:displayName="Vakdiscipline" ma:format="Dropdown" ma:hidden="true" ma:internalName="Vakgebied" ma:readOnly="false">
      <xsd:simpleType>
        <xsd:restriction base="dms:Choice">
          <xsd:enumeration value="VB - Civiel"/>
          <xsd:enumeration value="VB - Mechanisch"/>
          <xsd:enumeration value="VB - Elektrisch"/>
          <xsd:enumeration value="VB - Werktuigbouwkundig"/>
          <xsd:enumeration value="PV - Waterkwaliteit"/>
          <xsd:enumeration value="PV - Waterkwantiteit"/>
          <xsd:enumeration value="PV - Afvalwaterketen"/>
          <xsd:enumeration value="PV - Waterkeringen"/>
          <xsd:enumeration value="PV - Veilige (vaar-)wegen"/>
          <xsd:enumeration value="PV - Waterveiligheid"/>
          <xsd:enumeration value="PV - Ecologie"/>
          <xsd:enumeration value="PV - Planologie"/>
          <xsd:enumeration value="PV - Archeologie en cultuurhistorie"/>
          <xsd:enumeration value="PV - Recreatie"/>
          <xsd:enumeration value="PV - Geotechniek"/>
          <xsd:enumeration value="PV - Juridisch"/>
          <xsd:enumeration value="PV - Modeleringen"/>
          <xsd:enumeration value="PV - Milieutechniek"/>
        </xsd:restriction>
      </xsd:simpleType>
    </xsd:element>
    <xsd:element name="Dossieronderdeel" ma:index="17" nillable="true" ma:displayName="Dossieronderdeel" ma:format="Dropdown" ma:hidden="true" ma:internalName="Dossieronderdeel" ma:readOnly="false">
      <xsd:simpleType>
        <xsd:restriction base="dms:Choice">
          <xsd:enumeration value="Documentatie"/>
          <xsd:enumeration value="Communicatie"/>
          <xsd:enumeration value="Besluitvorming"/>
        </xsd:restriction>
      </xsd:simpleType>
    </xsd:element>
    <xsd:element name="Documenttype" ma:index="18" nillable="true" ma:displayName="Documenttype" ma:format="Dropdown" ma:hidden="true" ma:internalName="Documenttype" ma:readOnly="false">
      <xsd:simpleType>
        <xsd:restriction base="dms:Choice">
          <xsd:enumeration value="Brief (&quot;uit&quot;)"/>
          <xsd:enumeration value="Brief (&quot;in&quot;)"/>
          <xsd:enumeration value="Memo"/>
          <xsd:enumeration value="Overeenkomst"/>
          <xsd:enumeration value="Presentatie"/>
          <xsd:enumeration value="Rapport"/>
          <xsd:enumeration value="Sollicitatie"/>
          <xsd:enumeration value="Subsidie"/>
          <xsd:enumeration value="Verklaring"/>
          <xsd:enumeration value="Verslag"/>
          <xsd:enumeration value="Verweerschrift"/>
          <xsd:enumeration value="Verzoek"/>
          <xsd:enumeration value="Voorstel CHI"/>
          <xsd:enumeration value="Voorstel D&amp;H"/>
          <xsd:enumeration value="Voorstel DT"/>
          <xsd:enumeration value="Voorstel MT"/>
          <xsd:enumeration value="Watervergunning"/>
        </xsd:restriction>
      </xsd:simpleType>
    </xsd:element>
    <xsd:element name="Documentstatus" ma:index="19" nillable="true" ma:displayName="Documentstatus" ma:format="Dropdown" ma:hidden="true" ma:internalName="Documentstatus" ma:readOnly="false">
      <xsd:simpleType>
        <xsd:restriction base="dms:Choice">
          <xsd:enumeration value="Concept"/>
          <xsd:enumeration value="Eindconcept"/>
          <xsd:enumeration value="Definitief"/>
        </xsd:restriction>
      </xsd:simpleType>
    </xsd:element>
    <xsd:element name="Dossiercode" ma:index="22" nillable="true" ma:displayName="Dossiercode" ma:hidden="true" ma:internalName="Dossiercod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216cc4-8b0a-453c-bb41-304ab890df07" elementFormDefault="qualified">
    <xsd:import namespace="http://schemas.microsoft.com/office/2006/documentManagement/types"/>
    <xsd:import namespace="http://schemas.microsoft.com/office/infopath/2007/PartnerControls"/>
    <xsd:element name="IPM-Hoofdindeling" ma:index="8" nillable="true" ma:displayName="IPM - Hoofdindeling" ma:format="Dropdown" ma:hidden="true" ma:internalName="IPM_x002d_Hoofdindeling" ma:readOnly="false">
      <xsd:simpleType>
        <xsd:restriction base="dms:Choice">
          <xsd:enumeration value="Projectmanagement (PM)"/>
          <xsd:enumeration value="Technisch management (TM)"/>
          <xsd:enumeration value="Omgevingsmanagement (OM)"/>
          <xsd:enumeration value="Contractmanagement (CM)"/>
          <xsd:enumeration value="Projectbeheersing (PB)"/>
          <xsd:enumeration value="Projectondersteuning (PO)"/>
          <xsd:enumeration value="Control en Audit (CA)"/>
        </xsd:restriction>
      </xsd:simpleType>
    </xsd:element>
    <xsd:element name="IPM_x0020_-_x0020_Subindeling" ma:index="9" nillable="true" ma:displayName="IPM - Subindeling" ma:format="Dropdown" ma:hidden="true" ma:internalName="IPM_x0020__x002d__x0020_Subindeling" ma:readOnly="false">
      <xsd:simpleType>
        <xsd:restriction base="dms:Choice">
          <xsd:enumeration value="PM - Project"/>
          <xsd:enumeration value="PM - Kwaliteit"/>
          <xsd:enumeration value="PM - HRM"/>
          <xsd:enumeration value="PM - Veiligheid"/>
          <xsd:enumeration value="TM - Basis Variant"/>
          <xsd:enumeration value="TM - Kabels &amp; Leidingen (KLIC)"/>
          <xsd:enumeration value="TM - Grond"/>
          <xsd:enumeration value="TM - Beheer &amp; Onderhoud"/>
          <xsd:enumeration value="TM - Toetsing"/>
          <xsd:enumeration value="TM - Onderzoeken"/>
          <xsd:enumeration value="TM - Geodata"/>
          <xsd:enumeration value="TM - HR"/>
          <xsd:enumeration value="TM - Projectplan"/>
          <xsd:enumeration value="TM - Uitvoering"/>
          <xsd:enumeration value="TM - Directie"/>
          <xsd:enumeration value="OM - Stakeholders"/>
          <xsd:enumeration value="OM - Communicatie"/>
          <xsd:enumeration value="OM - Vergunningen"/>
          <xsd:enumeration value="OM - Ruimtelijke inpassing"/>
          <xsd:enumeration value="CM - Markt"/>
          <xsd:enumeration value="CM - Aanbesteding"/>
          <xsd:enumeration value="CM - Contractbeheersing (SCB)"/>
          <xsd:enumeration value="PB - Scope"/>
          <xsd:enumeration value="PB - Tijd"/>
          <xsd:enumeration value="PB - Geld"/>
          <xsd:enumeration value="PB - Rapportage"/>
          <xsd:enumeration value="PB - Risico's"/>
          <xsd:enumeration value="PB - Projectdossier"/>
          <xsd:enumeration value="PO - Afsprakenregister"/>
          <xsd:enumeration value="PO - Overleg"/>
          <xsd:enumeration value="PO - Correspondentie"/>
          <xsd:enumeration value="CA - Programma Control"/>
          <xsd:enumeration value="CA - Project Control"/>
          <xsd:enumeration value="CA - Audit"/>
        </xsd:restriction>
      </xsd:simpleType>
    </xsd:element>
    <xsd:element name="Dossier_x0020_-_x0020_Subdossier" ma:index="20" nillable="true" ma:displayName="Dossier - Subdossier" ma:default="Projectgegevens" ma:format="Dropdown" ma:hidden="true" ma:internalName="Dossier_x0020__x002d__x0020_Subdossier" ma:readOnly="false">
      <xsd:simpleType>
        <xsd:restriction base="dms:Choice">
          <xsd:enumeration value="Projectgegevens"/>
          <xsd:enumeration value="Opdrachten – Intern"/>
          <xsd:enumeration value="Opdrachten – Extern"/>
          <xsd:enumeration value="Opdrachten – Samenwerkingsovereenkomsten"/>
          <xsd:enumeration value="Planvorming – Plan van aanpak"/>
          <xsd:enumeration value="Planvorming – Onderzoeken"/>
          <xsd:enumeration value="Planvorming – Grondverwerving"/>
          <xsd:enumeration value="Planvorming – Programma van eisen"/>
          <xsd:enumeration value="Planvorming – Vergunnings- en ontheffingsprocedures"/>
          <xsd:enumeration value="Planvorming – Geleverde info aan derden"/>
          <xsd:enumeration value="Documentatie en achtergrondinfo – Achtergrondinfo"/>
          <xsd:enumeration value="Documentatie en achtergrondinfo – Beleid"/>
          <xsd:enumeration value="Documentatie en achtergrondinfo – Kaarten en tekeningen"/>
          <xsd:enumeration value="Communicatie en overleg – Briefwisseling"/>
          <xsd:enumeration value="Communicatie en overleg – Communicatieplan"/>
          <xsd:enumeration value="Communicatie en overleg – Overleg – Projectgroep"/>
          <xsd:enumeration value="Communicatie en overleg – Overleg – Stuurgroep"/>
          <xsd:enumeration value="Communicatie en overleg – Overleg – Kerngroep"/>
          <xsd:enumeration value="Communicatie en overleg – Overleg – Adviesgroep"/>
          <xsd:enumeration value="Communicatie en overleg – Overleg – Klankbordgroep"/>
          <xsd:enumeration value="Communicatie en overleg – Overleg – Projectenoverleg"/>
          <xsd:enumeration value="Communicatie en overleg – Media"/>
          <xsd:enumeration value="Besluitvorming – D&amp;H"/>
          <xsd:enumeration value="Besluitvorming – CHI"/>
          <xsd:enumeration value="Besluitvorming – Gemeente"/>
          <xsd:enumeration value="Besluitvorming – Provincie"/>
          <xsd:enumeration value="Besluitvorming - Rijk"/>
          <xsd:enumeration value="Besluitvorming – Zienswijze"/>
          <xsd:enumeration value="Projectbeheersing – Financien"/>
          <xsd:enumeration value="Projectbeheersing – Voortgangsrapportage"/>
          <xsd:enumeration value="Projectbeheersing – Planschade"/>
          <xsd:enumeration value="Projectbeheersing – Subsidie"/>
          <xsd:enumeration value="Projectbeheersing – Planning"/>
          <xsd:enumeration value="Projectbeheersing – Risicomanagement"/>
          <xsd:enumeration value="Eindproducten – Definitief"/>
          <xsd:enumeration value="Eindproducten – Interne overdracht"/>
          <xsd:enumeration value="Eindproducten – Evaluatie"/>
        </xsd:restriction>
      </xsd:simpleType>
    </xsd:element>
    <xsd:element name="vrijekeuze01" ma:index="23" nillable="true" ma:displayName="vrijekeuze01" ma:default="Geef keuze 1 op" ma:format="Dropdown" ma:hidden="true" ma:internalName="vrijekeuze01" ma:readOnly="false">
      <xsd:simpleType>
        <xsd:restriction base="dms:Choice">
          <xsd:enumeration value="Geef keuze 1 op"/>
          <xsd:enumeration value="Typ keuze 2"/>
          <xsd:enumeration value="Typ keuze 3"/>
        </xsd:restriction>
      </xsd:simpleType>
    </xsd:element>
    <xsd:element name="vrijekeuze02" ma:index="24" nillable="true" ma:displayName="vrijekeuze02" ma:default="Geef keuze 1 op" ma:format="Dropdown" ma:hidden="true" ma:internalName="vrijekeuze02" ma:readOnly="false">
      <xsd:simpleType>
        <xsd:restriction base="dms:Choice">
          <xsd:enumeration value="Geef keuze 1 op"/>
          <xsd:enumeration value="Typ keuze 2"/>
          <xsd:enumeration value="Typ keuze 3"/>
        </xsd:restriction>
      </xsd:simpleType>
    </xsd:element>
    <xsd:element name="vrijekeuze03" ma:index="25" nillable="true" ma:displayName="vrijekeuze03" ma:default="Geef keuze 1 op" ma:format="Dropdown" ma:hidden="true" ma:internalName="vrijekeuze03" ma:readOnly="false">
      <xsd:simpleType>
        <xsd:restriction base="dms:Choice">
          <xsd:enumeration value="Geef keuze 1 op"/>
          <xsd:enumeration value="Typ keuze 2"/>
          <xsd:enumeration value="Typ keuze 3"/>
        </xsd:restriction>
      </xsd:simpleType>
    </xsd:element>
    <xsd:element name="vrijekeuze04" ma:index="26" nillable="true" ma:displayName="vrijekeuze04" ma:default="Geef keuze 1 op" ma:format="Dropdown" ma:hidden="true" ma:internalName="vrijekeuze04" ma:readOnly="false">
      <xsd:simpleType>
        <xsd:restriction base="dms:Choice">
          <xsd:enumeration value="Geef keuze 1 op"/>
          <xsd:enumeration value="Typ keuze 2"/>
          <xsd:enumeration value="Typ keuze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Inhoudstype"/>
        <xsd:element ref="dc:title" minOccurs="0" maxOccurs="1" ma:index="1" ma:displayName="Inhoud"/>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C8B693-89B3-4C2B-9F23-C160EA54AE79}">
  <ds:schemaRefs>
    <ds:schemaRef ds:uri="http://schemas.microsoft.com/office/2006/metadata/customXsn"/>
  </ds:schemaRefs>
</ds:datastoreItem>
</file>

<file path=customXml/itemProps2.xml><?xml version="1.0" encoding="utf-8"?>
<ds:datastoreItem xmlns:ds="http://schemas.openxmlformats.org/officeDocument/2006/customXml" ds:itemID="{D0E79A1D-EB3F-4DED-9D82-02615FA627F4}">
  <ds:schemaRefs>
    <ds:schemaRef ds:uri="http://schemas.microsoft.com/sharepoint/v3/contenttype/forms"/>
  </ds:schemaRefs>
</ds:datastoreItem>
</file>

<file path=customXml/itemProps3.xml><?xml version="1.0" encoding="utf-8"?>
<ds:datastoreItem xmlns:ds="http://schemas.openxmlformats.org/officeDocument/2006/customXml" ds:itemID="{2DDC0AEF-869F-40D2-864F-4949135D1691}">
  <ds:schemaRefs>
    <ds:schemaRef ds:uri="http://purl.org/dc/elements/1.1/"/>
    <ds:schemaRef ds:uri="28c10562-c220-4230-af56-5111d371a3a1"/>
    <ds:schemaRef ds:uri="http://purl.org/dc/terms/"/>
    <ds:schemaRef ds:uri="http://purl.org/dc/dcmitype/"/>
    <ds:schemaRef ds:uri="1a216cc4-8b0a-453c-bb41-304ab890df07"/>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CD25AC1C-A401-44CC-96B2-6BAEDF9A24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c10562-c220-4230-af56-5111d371a3a1"/>
    <ds:schemaRef ds:uri="1a216cc4-8b0a-453c-bb41-304ab890d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HHNK PowerPoint breedbeeld</Template>
  <TotalTime>676</TotalTime>
  <Words>1078</Words>
  <Application>Microsoft Office PowerPoint</Application>
  <PresentationFormat>Diavoorstelling (16:9)</PresentationFormat>
  <Paragraphs>174</Paragraphs>
  <Slides>14</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Verdana</vt:lpstr>
      <vt:lpstr>Office-thema</vt:lpstr>
      <vt:lpstr>Digitaal postkanaal Zoektocht naar een generieke klantbenadering (Initiële versie)</vt:lpstr>
      <vt:lpstr>PowerPoint-presentatie</vt:lpstr>
      <vt:lpstr>Business Use Cases (output management)</vt:lpstr>
      <vt:lpstr>Ambitie digitaal postkanaal (output management)</vt:lpstr>
      <vt:lpstr>Digitaal postkanaal (output management)</vt:lpstr>
      <vt:lpstr>Functionele inrichting (output management)</vt:lpstr>
      <vt:lpstr>Doelen (output management)</vt:lpstr>
      <vt:lpstr>Aanpak (output management)</vt:lpstr>
      <vt:lpstr>Ambitie digitaal postkanaal (input management)</vt:lpstr>
      <vt:lpstr>Digitaal postkanaal (input management)</vt:lpstr>
      <vt:lpstr>Functionele inrichting (input management)</vt:lpstr>
      <vt:lpstr>Doelen (input management)</vt:lpstr>
      <vt:lpstr>Aanpak (input management)</vt:lpstr>
      <vt:lpstr>Vragen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Verzendservice</dc:title>
  <dc:creator>Hauwert, Robert</dc:creator>
  <cp:keywords>presentatie; powerpoint;themagroep;dienstverlening</cp:keywords>
  <cp:lastModifiedBy>Hauwert, Robert</cp:lastModifiedBy>
  <cp:revision>45</cp:revision>
  <dcterms:created xsi:type="dcterms:W3CDTF">2020-02-11T08:17:08Z</dcterms:created>
  <dcterms:modified xsi:type="dcterms:W3CDTF">2020-06-23T08:25:34Z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0x010100C8B295B0A68A0147B1B01747730A57FE001B73D36EC50D7747858CB6D92C8EB3ED</vt:lpwstr>
  </property>
  <property fmtid="{D5CDD505-2E9C-101B-9397-08002B2CF9AE}" pid="3" name="TaxKeyword">
    <vt:lpwstr>83;#presentatie|5ed33ff7-e65b-4fd5-b104-88277bdd28bb;#79;#powerpoint|b28062a5-ea81-4602-9500-874c0d64f76f</vt:lpwstr>
  </property>
  <property fmtid="{D5CDD505-2E9C-101B-9397-08002B2CF9AE}" pid="4" name="HHNK Categorie">
    <vt:lpwstr>4;#Organisatie|375834b5-b643-4a30-b16e-d010a7410179</vt:lpwstr>
  </property>
  <property fmtid="{D5CDD505-2E9C-101B-9397-08002B2CF9AE}" pid="5" name="HHNK Effect">
    <vt:lpwstr>5;#Bestuur en Organisatie|064ff6de-b215-4f23-85d1-51e81937387b;#18;#Crisisbeheersing|df77941c-36c2-4c4c-acb5-08d35830166d;#11;#Gezond Water|3cd51cc7-cfc7-48a0-b9b6-669684536dbb;#12;#Schoon Water|028be9a7-2cf2-4229-9349-4bb73513740a;#13;#Veilige (vaar)wege</vt:lpwstr>
  </property>
</Properties>
</file>